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63" r:id="rId5"/>
    <p:sldId id="259" r:id="rId6"/>
    <p:sldId id="2576" r:id="rId7"/>
    <p:sldId id="2575" r:id="rId8"/>
    <p:sldId id="264" r:id="rId9"/>
    <p:sldId id="2577" r:id="rId10"/>
    <p:sldId id="260" r:id="rId11"/>
    <p:sldId id="2567" r:id="rId12"/>
    <p:sldId id="2574" r:id="rId13"/>
    <p:sldId id="261" r:id="rId14"/>
    <p:sldId id="262" r:id="rId15"/>
    <p:sldId id="2565" r:id="rId16"/>
    <p:sldId id="2569" r:id="rId17"/>
    <p:sldId id="2571" r:id="rId18"/>
    <p:sldId id="257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26" autoAdjust="0"/>
  </p:normalViewPr>
  <p:slideViewPr>
    <p:cSldViewPr snapToGrid="0" snapToObjects="1">
      <p:cViewPr varScale="1">
        <p:scale>
          <a:sx n="56" d="100"/>
          <a:sy n="56" d="100"/>
        </p:scale>
        <p:origin x="708"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hyperlink" Target="https://www.deloitte.com/us/en/services/consulting/services/predictive-maintenance-and-the-smart-factory.html" TargetMode="Externa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hyperlink" Target="https://llumin.com/llumins-cmms-predictive-maintenance-case-studies-llu/" TargetMode="Externa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www.deloitte.com/us/en/services/consulting/services/predictive-maintenance-and-the-smart-factory.html"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hyperlink" Target="https://llumin.com/llumins-cmms-predictive-maintenance-case-studies-llu/" TargetMode="Externa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D766A4F-31C5-4BA8-99C7-C7383EC0D06B}"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56DC6F58-E361-4EAF-AD2B-9735133D0BB8}">
      <dgm:prSet/>
      <dgm:spPr/>
      <dgm:t>
        <a:bodyPr/>
        <a:lstStyle/>
        <a:p>
          <a:pPr>
            <a:defRPr cap="all"/>
          </a:pPr>
          <a:r>
            <a:rPr lang="en-US" dirty="0"/>
            <a:t>Project Name</a:t>
          </a:r>
        </a:p>
      </dgm:t>
    </dgm:pt>
    <dgm:pt modelId="{2F24606C-9D8D-4592-AEED-C968B4C2CEC2}" type="parTrans" cxnId="{1BC09640-5BA4-4653-99CE-3814DB611262}">
      <dgm:prSet/>
      <dgm:spPr/>
      <dgm:t>
        <a:bodyPr/>
        <a:lstStyle/>
        <a:p>
          <a:endParaRPr lang="en-US"/>
        </a:p>
      </dgm:t>
    </dgm:pt>
    <dgm:pt modelId="{8BA06C59-E5BD-413E-B530-09BB57CDF4B7}" type="sibTrans" cxnId="{1BC09640-5BA4-4653-99CE-3814DB611262}">
      <dgm:prSet/>
      <dgm:spPr/>
      <dgm:t>
        <a:bodyPr/>
        <a:lstStyle/>
        <a:p>
          <a:endParaRPr lang="en-US"/>
        </a:p>
      </dgm:t>
    </dgm:pt>
    <dgm:pt modelId="{D9E55484-0124-480D-BC68-05A984057DE5}">
      <dgm:prSet/>
      <dgm:spPr/>
      <dgm:t>
        <a:bodyPr/>
        <a:lstStyle/>
        <a:p>
          <a:pPr>
            <a:defRPr cap="all"/>
          </a:pPr>
          <a:r>
            <a:rPr lang="en-US" dirty="0"/>
            <a:t>ProServ360: Proactive Service &amp; Growth through Data Analytics</a:t>
          </a:r>
        </a:p>
      </dgm:t>
    </dgm:pt>
    <dgm:pt modelId="{84AAB0A4-F7AF-41C0-8CB9-8411BAFA4CA1}" type="parTrans" cxnId="{90D2EF3D-F0CC-42BC-A748-B2562275E039}">
      <dgm:prSet/>
      <dgm:spPr/>
      <dgm:t>
        <a:bodyPr/>
        <a:lstStyle/>
        <a:p>
          <a:endParaRPr lang="en-US"/>
        </a:p>
      </dgm:t>
    </dgm:pt>
    <dgm:pt modelId="{FD3D0AD8-2EEA-4936-B2AB-8DCC2258BEDC}" type="sibTrans" cxnId="{90D2EF3D-F0CC-42BC-A748-B2562275E039}">
      <dgm:prSet/>
      <dgm:spPr/>
      <dgm:t>
        <a:bodyPr/>
        <a:lstStyle/>
        <a:p>
          <a:endParaRPr lang="en-US"/>
        </a:p>
      </dgm:t>
    </dgm:pt>
    <dgm:pt modelId="{AA981D49-3220-471F-8FB8-B961334D7948}" type="pres">
      <dgm:prSet presAssocID="{1D766A4F-31C5-4BA8-99C7-C7383EC0D06B}" presName="hierChild1" presStyleCnt="0">
        <dgm:presLayoutVars>
          <dgm:chPref val="1"/>
          <dgm:dir/>
          <dgm:animOne val="branch"/>
          <dgm:animLvl val="lvl"/>
          <dgm:resizeHandles/>
        </dgm:presLayoutVars>
      </dgm:prSet>
      <dgm:spPr/>
    </dgm:pt>
    <dgm:pt modelId="{CED148C5-759C-4FD2-B254-D43EA729E367}" type="pres">
      <dgm:prSet presAssocID="{56DC6F58-E361-4EAF-AD2B-9735133D0BB8}" presName="hierRoot1" presStyleCnt="0"/>
      <dgm:spPr/>
    </dgm:pt>
    <dgm:pt modelId="{D51EE629-730D-4EA0-B243-B39E430CBDCA}" type="pres">
      <dgm:prSet presAssocID="{56DC6F58-E361-4EAF-AD2B-9735133D0BB8}" presName="composite" presStyleCnt="0"/>
      <dgm:spPr/>
    </dgm:pt>
    <dgm:pt modelId="{2A5BB25D-9BF9-4142-8665-A9F78CE3876D}" type="pres">
      <dgm:prSet presAssocID="{56DC6F58-E361-4EAF-AD2B-9735133D0BB8}" presName="background" presStyleLbl="node0" presStyleIdx="0" presStyleCnt="2"/>
      <dgm:spPr/>
    </dgm:pt>
    <dgm:pt modelId="{886D78EB-A8A9-4896-8C6A-52629BAC17F5}" type="pres">
      <dgm:prSet presAssocID="{56DC6F58-E361-4EAF-AD2B-9735133D0BB8}" presName="text" presStyleLbl="fgAcc0" presStyleIdx="0" presStyleCnt="2">
        <dgm:presLayoutVars>
          <dgm:chPref val="3"/>
        </dgm:presLayoutVars>
      </dgm:prSet>
      <dgm:spPr/>
    </dgm:pt>
    <dgm:pt modelId="{713F1E7F-33AE-4109-A555-507DD2402DE9}" type="pres">
      <dgm:prSet presAssocID="{56DC6F58-E361-4EAF-AD2B-9735133D0BB8}" presName="hierChild2" presStyleCnt="0"/>
      <dgm:spPr/>
    </dgm:pt>
    <dgm:pt modelId="{9032D684-0DD7-4E72-BED5-B3D10638E0B2}" type="pres">
      <dgm:prSet presAssocID="{D9E55484-0124-480D-BC68-05A984057DE5}" presName="hierRoot1" presStyleCnt="0"/>
      <dgm:spPr/>
    </dgm:pt>
    <dgm:pt modelId="{4092C567-714E-49A0-8687-90338ED59D4E}" type="pres">
      <dgm:prSet presAssocID="{D9E55484-0124-480D-BC68-05A984057DE5}" presName="composite" presStyleCnt="0"/>
      <dgm:spPr/>
    </dgm:pt>
    <dgm:pt modelId="{AA15117B-8E57-4EF6-BA33-F02CE3B05985}" type="pres">
      <dgm:prSet presAssocID="{D9E55484-0124-480D-BC68-05A984057DE5}" presName="background" presStyleLbl="node0" presStyleIdx="1" presStyleCnt="2"/>
      <dgm:spPr/>
    </dgm:pt>
    <dgm:pt modelId="{0B5DBFDD-895D-49D8-9E25-5F8D7033347B}" type="pres">
      <dgm:prSet presAssocID="{D9E55484-0124-480D-BC68-05A984057DE5}" presName="text" presStyleLbl="fgAcc0" presStyleIdx="1" presStyleCnt="2">
        <dgm:presLayoutVars>
          <dgm:chPref val="3"/>
        </dgm:presLayoutVars>
      </dgm:prSet>
      <dgm:spPr/>
    </dgm:pt>
    <dgm:pt modelId="{465F2897-1667-4B22-9BF9-702B9F00DF03}" type="pres">
      <dgm:prSet presAssocID="{D9E55484-0124-480D-BC68-05A984057DE5}" presName="hierChild2" presStyleCnt="0"/>
      <dgm:spPr/>
    </dgm:pt>
  </dgm:ptLst>
  <dgm:cxnLst>
    <dgm:cxn modelId="{1742970C-43B4-4E66-A89B-13EF813FB6C4}" type="presOf" srcId="{D9E55484-0124-480D-BC68-05A984057DE5}" destId="{0B5DBFDD-895D-49D8-9E25-5F8D7033347B}" srcOrd="0" destOrd="0" presId="urn:microsoft.com/office/officeart/2005/8/layout/hierarchy1"/>
    <dgm:cxn modelId="{90D2EF3D-F0CC-42BC-A748-B2562275E039}" srcId="{1D766A4F-31C5-4BA8-99C7-C7383EC0D06B}" destId="{D9E55484-0124-480D-BC68-05A984057DE5}" srcOrd="1" destOrd="0" parTransId="{84AAB0A4-F7AF-41C0-8CB9-8411BAFA4CA1}" sibTransId="{FD3D0AD8-2EEA-4936-B2AB-8DCC2258BEDC}"/>
    <dgm:cxn modelId="{1BC09640-5BA4-4653-99CE-3814DB611262}" srcId="{1D766A4F-31C5-4BA8-99C7-C7383EC0D06B}" destId="{56DC6F58-E361-4EAF-AD2B-9735133D0BB8}" srcOrd="0" destOrd="0" parTransId="{2F24606C-9D8D-4592-AEED-C968B4C2CEC2}" sibTransId="{8BA06C59-E5BD-413E-B530-09BB57CDF4B7}"/>
    <dgm:cxn modelId="{3313D640-3BA7-4B45-9F87-962E8DDD8436}" type="presOf" srcId="{56DC6F58-E361-4EAF-AD2B-9735133D0BB8}" destId="{886D78EB-A8A9-4896-8C6A-52629BAC17F5}" srcOrd="0" destOrd="0" presId="urn:microsoft.com/office/officeart/2005/8/layout/hierarchy1"/>
    <dgm:cxn modelId="{FF79DC9F-6368-429B-9720-76131A2240E2}" type="presOf" srcId="{1D766A4F-31C5-4BA8-99C7-C7383EC0D06B}" destId="{AA981D49-3220-471F-8FB8-B961334D7948}" srcOrd="0" destOrd="0" presId="urn:microsoft.com/office/officeart/2005/8/layout/hierarchy1"/>
    <dgm:cxn modelId="{2F611C21-45CB-44BC-BE9D-672999F005A0}" type="presParOf" srcId="{AA981D49-3220-471F-8FB8-B961334D7948}" destId="{CED148C5-759C-4FD2-B254-D43EA729E367}" srcOrd="0" destOrd="0" presId="urn:microsoft.com/office/officeart/2005/8/layout/hierarchy1"/>
    <dgm:cxn modelId="{DD2346C9-6370-4CB8-B6D5-7565E6B1842A}" type="presParOf" srcId="{CED148C5-759C-4FD2-B254-D43EA729E367}" destId="{D51EE629-730D-4EA0-B243-B39E430CBDCA}" srcOrd="0" destOrd="0" presId="urn:microsoft.com/office/officeart/2005/8/layout/hierarchy1"/>
    <dgm:cxn modelId="{56595B7C-71D0-409E-9AA1-F13B478B81E9}" type="presParOf" srcId="{D51EE629-730D-4EA0-B243-B39E430CBDCA}" destId="{2A5BB25D-9BF9-4142-8665-A9F78CE3876D}" srcOrd="0" destOrd="0" presId="urn:microsoft.com/office/officeart/2005/8/layout/hierarchy1"/>
    <dgm:cxn modelId="{F3C9DF46-8729-4119-8060-FC39064FCF29}" type="presParOf" srcId="{D51EE629-730D-4EA0-B243-B39E430CBDCA}" destId="{886D78EB-A8A9-4896-8C6A-52629BAC17F5}" srcOrd="1" destOrd="0" presId="urn:microsoft.com/office/officeart/2005/8/layout/hierarchy1"/>
    <dgm:cxn modelId="{B1FB5CE9-3C74-4F5F-914E-6BE5ADCB13C7}" type="presParOf" srcId="{CED148C5-759C-4FD2-B254-D43EA729E367}" destId="{713F1E7F-33AE-4109-A555-507DD2402DE9}" srcOrd="1" destOrd="0" presId="urn:microsoft.com/office/officeart/2005/8/layout/hierarchy1"/>
    <dgm:cxn modelId="{09780AE7-581E-44D2-A9E9-C83CBE90409D}" type="presParOf" srcId="{AA981D49-3220-471F-8FB8-B961334D7948}" destId="{9032D684-0DD7-4E72-BED5-B3D10638E0B2}" srcOrd="1" destOrd="0" presId="urn:microsoft.com/office/officeart/2005/8/layout/hierarchy1"/>
    <dgm:cxn modelId="{F984E314-C176-4C70-B697-42DF8AF46CDB}" type="presParOf" srcId="{9032D684-0DD7-4E72-BED5-B3D10638E0B2}" destId="{4092C567-714E-49A0-8687-90338ED59D4E}" srcOrd="0" destOrd="0" presId="urn:microsoft.com/office/officeart/2005/8/layout/hierarchy1"/>
    <dgm:cxn modelId="{5D45E1AA-30F8-484B-A9B5-20F40D224ADE}" type="presParOf" srcId="{4092C567-714E-49A0-8687-90338ED59D4E}" destId="{AA15117B-8E57-4EF6-BA33-F02CE3B05985}" srcOrd="0" destOrd="0" presId="urn:microsoft.com/office/officeart/2005/8/layout/hierarchy1"/>
    <dgm:cxn modelId="{A45C8FBA-92D9-4718-A966-837A71B7B9AE}" type="presParOf" srcId="{4092C567-714E-49A0-8687-90338ED59D4E}" destId="{0B5DBFDD-895D-49D8-9E25-5F8D7033347B}" srcOrd="1" destOrd="0" presId="urn:microsoft.com/office/officeart/2005/8/layout/hierarchy1"/>
    <dgm:cxn modelId="{412CE3DD-6BAC-46E4-B3A8-24A4F468F16F}" type="presParOf" srcId="{9032D684-0DD7-4E72-BED5-B3D10638E0B2}" destId="{465F2897-1667-4B22-9BF9-702B9F00DF0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352252-EB2C-47BD-AB46-8E40ADC1834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9393BD2-2B21-4FDE-8282-2D27F8D14D4E}">
      <dgm:prSet/>
      <dgm:spPr/>
      <dgm:t>
        <a:bodyPr/>
        <a:lstStyle/>
        <a:p>
          <a:r>
            <a:rPr lang="en-US"/>
            <a:t>Healthcare equipment in Bangladesh faces frequent breakdowns, leading to long downtime and increased repair costs.</a:t>
          </a:r>
        </a:p>
      </dgm:t>
    </dgm:pt>
    <dgm:pt modelId="{26B69C6F-7F86-42A6-A804-059787732456}" type="parTrans" cxnId="{EB2144F4-D038-41CC-A46C-97FBC548A02A}">
      <dgm:prSet/>
      <dgm:spPr/>
      <dgm:t>
        <a:bodyPr/>
        <a:lstStyle/>
        <a:p>
          <a:endParaRPr lang="en-US"/>
        </a:p>
      </dgm:t>
    </dgm:pt>
    <dgm:pt modelId="{A3C64C5B-C292-46D6-8C53-EBA77942D793}" type="sibTrans" cxnId="{EB2144F4-D038-41CC-A46C-97FBC548A02A}">
      <dgm:prSet/>
      <dgm:spPr/>
      <dgm:t>
        <a:bodyPr/>
        <a:lstStyle/>
        <a:p>
          <a:endParaRPr lang="en-US"/>
        </a:p>
      </dgm:t>
    </dgm:pt>
    <dgm:pt modelId="{8E93B23B-93DB-4AB2-8B9F-7514386F0C03}">
      <dgm:prSet/>
      <dgm:spPr/>
      <dgm:t>
        <a:bodyPr/>
        <a:lstStyle/>
        <a:p>
          <a:r>
            <a:rPr lang="en-US"/>
            <a:t>Currently, there is no predictive mechanism to analyze large-scale service data. Hospitals and diagnostic centers lose significant revenue due to unexpected failures. Using Big Data analytics, the project aims to predict equipment downtime and reduce Mean Time to Repair (MTTR).</a:t>
          </a:r>
        </a:p>
      </dgm:t>
    </dgm:pt>
    <dgm:pt modelId="{ED9FD894-8C06-4F14-978A-66899E50CC03}" type="parTrans" cxnId="{4BEEC3C6-90D8-4124-9487-2472BC5473C4}">
      <dgm:prSet/>
      <dgm:spPr/>
      <dgm:t>
        <a:bodyPr/>
        <a:lstStyle/>
        <a:p>
          <a:endParaRPr lang="en-US"/>
        </a:p>
      </dgm:t>
    </dgm:pt>
    <dgm:pt modelId="{D9977A7A-C5C5-4155-A53C-11830257AC52}" type="sibTrans" cxnId="{4BEEC3C6-90D8-4124-9487-2472BC5473C4}">
      <dgm:prSet/>
      <dgm:spPr/>
      <dgm:t>
        <a:bodyPr/>
        <a:lstStyle/>
        <a:p>
          <a:endParaRPr lang="en-US"/>
        </a:p>
      </dgm:t>
    </dgm:pt>
    <dgm:pt modelId="{5D21C5CC-F8F5-489F-952A-1F1897D61655}" type="pres">
      <dgm:prSet presAssocID="{A6352252-EB2C-47BD-AB46-8E40ADC1834A}" presName="hierChild1" presStyleCnt="0">
        <dgm:presLayoutVars>
          <dgm:chPref val="1"/>
          <dgm:dir/>
          <dgm:animOne val="branch"/>
          <dgm:animLvl val="lvl"/>
          <dgm:resizeHandles/>
        </dgm:presLayoutVars>
      </dgm:prSet>
      <dgm:spPr/>
    </dgm:pt>
    <dgm:pt modelId="{165FCEC9-B011-4FD1-8090-18F6E29D7A66}" type="pres">
      <dgm:prSet presAssocID="{E9393BD2-2B21-4FDE-8282-2D27F8D14D4E}" presName="hierRoot1" presStyleCnt="0"/>
      <dgm:spPr/>
    </dgm:pt>
    <dgm:pt modelId="{C5A27833-63DF-402C-926B-5D110BB8A7F9}" type="pres">
      <dgm:prSet presAssocID="{E9393BD2-2B21-4FDE-8282-2D27F8D14D4E}" presName="composite" presStyleCnt="0"/>
      <dgm:spPr/>
    </dgm:pt>
    <dgm:pt modelId="{AD6BA612-31C1-43BF-B8AB-1AB57387AB2C}" type="pres">
      <dgm:prSet presAssocID="{E9393BD2-2B21-4FDE-8282-2D27F8D14D4E}" presName="background" presStyleLbl="node0" presStyleIdx="0" presStyleCnt="2"/>
      <dgm:spPr/>
    </dgm:pt>
    <dgm:pt modelId="{BE64AAB3-BCE8-49A2-9BFA-4BB5B742127D}" type="pres">
      <dgm:prSet presAssocID="{E9393BD2-2B21-4FDE-8282-2D27F8D14D4E}" presName="text" presStyleLbl="fgAcc0" presStyleIdx="0" presStyleCnt="2">
        <dgm:presLayoutVars>
          <dgm:chPref val="3"/>
        </dgm:presLayoutVars>
      </dgm:prSet>
      <dgm:spPr/>
    </dgm:pt>
    <dgm:pt modelId="{10476F43-2A93-4E8E-A9DE-48C4576E2922}" type="pres">
      <dgm:prSet presAssocID="{E9393BD2-2B21-4FDE-8282-2D27F8D14D4E}" presName="hierChild2" presStyleCnt="0"/>
      <dgm:spPr/>
    </dgm:pt>
    <dgm:pt modelId="{561E61A0-A0DF-4EDF-B047-905C90BB4962}" type="pres">
      <dgm:prSet presAssocID="{8E93B23B-93DB-4AB2-8B9F-7514386F0C03}" presName="hierRoot1" presStyleCnt="0"/>
      <dgm:spPr/>
    </dgm:pt>
    <dgm:pt modelId="{794F185A-011F-42E3-8FCE-8FDAD9597DA1}" type="pres">
      <dgm:prSet presAssocID="{8E93B23B-93DB-4AB2-8B9F-7514386F0C03}" presName="composite" presStyleCnt="0"/>
      <dgm:spPr/>
    </dgm:pt>
    <dgm:pt modelId="{33B9D1D4-84B6-4ED0-9F88-08DEC93AEAE4}" type="pres">
      <dgm:prSet presAssocID="{8E93B23B-93DB-4AB2-8B9F-7514386F0C03}" presName="background" presStyleLbl="node0" presStyleIdx="1" presStyleCnt="2"/>
      <dgm:spPr/>
    </dgm:pt>
    <dgm:pt modelId="{B4587064-4BBF-4166-ADCD-87642266E4C5}" type="pres">
      <dgm:prSet presAssocID="{8E93B23B-93DB-4AB2-8B9F-7514386F0C03}" presName="text" presStyleLbl="fgAcc0" presStyleIdx="1" presStyleCnt="2">
        <dgm:presLayoutVars>
          <dgm:chPref val="3"/>
        </dgm:presLayoutVars>
      </dgm:prSet>
      <dgm:spPr/>
    </dgm:pt>
    <dgm:pt modelId="{43D8116F-330F-4AD0-97D5-1748700793C3}" type="pres">
      <dgm:prSet presAssocID="{8E93B23B-93DB-4AB2-8B9F-7514386F0C03}" presName="hierChild2" presStyleCnt="0"/>
      <dgm:spPr/>
    </dgm:pt>
  </dgm:ptLst>
  <dgm:cxnLst>
    <dgm:cxn modelId="{5D3C6F24-979A-4DA6-B0C3-C4649B01F68C}" type="presOf" srcId="{E9393BD2-2B21-4FDE-8282-2D27F8D14D4E}" destId="{BE64AAB3-BCE8-49A2-9BFA-4BB5B742127D}" srcOrd="0" destOrd="0" presId="urn:microsoft.com/office/officeart/2005/8/layout/hierarchy1"/>
    <dgm:cxn modelId="{06382E36-D2E1-4756-A5B6-2176D59030FA}" type="presOf" srcId="{A6352252-EB2C-47BD-AB46-8E40ADC1834A}" destId="{5D21C5CC-F8F5-489F-952A-1F1897D61655}" srcOrd="0" destOrd="0" presId="urn:microsoft.com/office/officeart/2005/8/layout/hierarchy1"/>
    <dgm:cxn modelId="{16436E77-50D9-4603-9828-8EC299490E0E}" type="presOf" srcId="{8E93B23B-93DB-4AB2-8B9F-7514386F0C03}" destId="{B4587064-4BBF-4166-ADCD-87642266E4C5}" srcOrd="0" destOrd="0" presId="urn:microsoft.com/office/officeart/2005/8/layout/hierarchy1"/>
    <dgm:cxn modelId="{4BEEC3C6-90D8-4124-9487-2472BC5473C4}" srcId="{A6352252-EB2C-47BD-AB46-8E40ADC1834A}" destId="{8E93B23B-93DB-4AB2-8B9F-7514386F0C03}" srcOrd="1" destOrd="0" parTransId="{ED9FD894-8C06-4F14-978A-66899E50CC03}" sibTransId="{D9977A7A-C5C5-4155-A53C-11830257AC52}"/>
    <dgm:cxn modelId="{EB2144F4-D038-41CC-A46C-97FBC548A02A}" srcId="{A6352252-EB2C-47BD-AB46-8E40ADC1834A}" destId="{E9393BD2-2B21-4FDE-8282-2D27F8D14D4E}" srcOrd="0" destOrd="0" parTransId="{26B69C6F-7F86-42A6-A804-059787732456}" sibTransId="{A3C64C5B-C292-46D6-8C53-EBA77942D793}"/>
    <dgm:cxn modelId="{077633AD-F97F-4039-AE07-C0CC8DE5A5E9}" type="presParOf" srcId="{5D21C5CC-F8F5-489F-952A-1F1897D61655}" destId="{165FCEC9-B011-4FD1-8090-18F6E29D7A66}" srcOrd="0" destOrd="0" presId="urn:microsoft.com/office/officeart/2005/8/layout/hierarchy1"/>
    <dgm:cxn modelId="{F436D110-B008-4CD9-9CF2-61DF2AA43F70}" type="presParOf" srcId="{165FCEC9-B011-4FD1-8090-18F6E29D7A66}" destId="{C5A27833-63DF-402C-926B-5D110BB8A7F9}" srcOrd="0" destOrd="0" presId="urn:microsoft.com/office/officeart/2005/8/layout/hierarchy1"/>
    <dgm:cxn modelId="{C27E5454-9352-47FE-8B35-CF9F89F231AD}" type="presParOf" srcId="{C5A27833-63DF-402C-926B-5D110BB8A7F9}" destId="{AD6BA612-31C1-43BF-B8AB-1AB57387AB2C}" srcOrd="0" destOrd="0" presId="urn:microsoft.com/office/officeart/2005/8/layout/hierarchy1"/>
    <dgm:cxn modelId="{ADE0E25B-03BA-4751-AD42-A28F76553D23}" type="presParOf" srcId="{C5A27833-63DF-402C-926B-5D110BB8A7F9}" destId="{BE64AAB3-BCE8-49A2-9BFA-4BB5B742127D}" srcOrd="1" destOrd="0" presId="urn:microsoft.com/office/officeart/2005/8/layout/hierarchy1"/>
    <dgm:cxn modelId="{BFFB38B3-6209-48C2-ABA7-4A227504474F}" type="presParOf" srcId="{165FCEC9-B011-4FD1-8090-18F6E29D7A66}" destId="{10476F43-2A93-4E8E-A9DE-48C4576E2922}" srcOrd="1" destOrd="0" presId="urn:microsoft.com/office/officeart/2005/8/layout/hierarchy1"/>
    <dgm:cxn modelId="{3D29B1F3-8A5D-4184-B6AB-258E389CE6E0}" type="presParOf" srcId="{5D21C5CC-F8F5-489F-952A-1F1897D61655}" destId="{561E61A0-A0DF-4EDF-B047-905C90BB4962}" srcOrd="1" destOrd="0" presId="urn:microsoft.com/office/officeart/2005/8/layout/hierarchy1"/>
    <dgm:cxn modelId="{163B8924-B6B2-44A4-A72C-104A5BDFA21B}" type="presParOf" srcId="{561E61A0-A0DF-4EDF-B047-905C90BB4962}" destId="{794F185A-011F-42E3-8FCE-8FDAD9597DA1}" srcOrd="0" destOrd="0" presId="urn:microsoft.com/office/officeart/2005/8/layout/hierarchy1"/>
    <dgm:cxn modelId="{66E3C560-E66C-487C-903D-A9F699FEBF95}" type="presParOf" srcId="{794F185A-011F-42E3-8FCE-8FDAD9597DA1}" destId="{33B9D1D4-84B6-4ED0-9F88-08DEC93AEAE4}" srcOrd="0" destOrd="0" presId="urn:microsoft.com/office/officeart/2005/8/layout/hierarchy1"/>
    <dgm:cxn modelId="{D1DEC0CA-00B4-42A7-B9B5-C3A49E516A20}" type="presParOf" srcId="{794F185A-011F-42E3-8FCE-8FDAD9597DA1}" destId="{B4587064-4BBF-4166-ADCD-87642266E4C5}" srcOrd="1" destOrd="0" presId="urn:microsoft.com/office/officeart/2005/8/layout/hierarchy1"/>
    <dgm:cxn modelId="{52836A74-C1BE-4CB5-873F-9EE13442BC1A}" type="presParOf" srcId="{561E61A0-A0DF-4EDF-B047-905C90BB4962}" destId="{43D8116F-330F-4AD0-97D5-1748700793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89B65-47B5-4D6B-B4DE-C5FAE135EC0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73EA1D7-12A4-40FE-BA9B-A4742A594E29}">
      <dgm:prSet custT="1"/>
      <dgm:spPr/>
      <dgm:t>
        <a:bodyPr/>
        <a:lstStyle/>
        <a:p>
          <a:pPr>
            <a:lnSpc>
              <a:spcPct val="100000"/>
            </a:lnSpc>
          </a:pPr>
          <a:r>
            <a:rPr lang="en-US" sz="1600"/>
            <a:t>1. Predictive Maintenance in Healthcare Equipment – Studies show machine learning can reduce downtime by 20-30%.</a:t>
          </a:r>
        </a:p>
      </dgm:t>
    </dgm:pt>
    <dgm:pt modelId="{3FFB2E4A-60BB-40BD-9864-56D910EF5BDB}" type="parTrans" cxnId="{04188265-E1B1-4DB2-AA3F-88A63CB813E1}">
      <dgm:prSet/>
      <dgm:spPr/>
      <dgm:t>
        <a:bodyPr/>
        <a:lstStyle/>
        <a:p>
          <a:endParaRPr lang="en-US" sz="1600"/>
        </a:p>
      </dgm:t>
    </dgm:pt>
    <dgm:pt modelId="{0DBBF8D9-A6A8-44AE-B6FA-A3E8B9F9418D}" type="sibTrans" cxnId="{04188265-E1B1-4DB2-AA3F-88A63CB813E1}">
      <dgm:prSet/>
      <dgm:spPr/>
      <dgm:t>
        <a:bodyPr/>
        <a:lstStyle/>
        <a:p>
          <a:endParaRPr lang="en-US" sz="1600"/>
        </a:p>
      </dgm:t>
    </dgm:pt>
    <dgm:pt modelId="{BAB66900-18F0-430C-AD47-37E360EF2CEC}">
      <dgm:prSet custT="1"/>
      <dgm:spPr/>
      <dgm:t>
        <a:bodyPr/>
        <a:lstStyle/>
        <a:p>
          <a:pPr>
            <a:lnSpc>
              <a:spcPct val="100000"/>
            </a:lnSpc>
          </a:pPr>
          <a:r>
            <a:rPr lang="en-US" sz="1600" dirty="0"/>
            <a:t>2. Big Data in Hospital Operations – Research highlights improved decision-making and resource optimization using patient and service data.</a:t>
          </a:r>
        </a:p>
      </dgm:t>
    </dgm:pt>
    <dgm:pt modelId="{C6F994B2-8881-46B5-AC3A-2BF3E29284F1}" type="parTrans" cxnId="{8CB68554-47C2-4EBE-9FB9-37B22E498C3E}">
      <dgm:prSet/>
      <dgm:spPr/>
      <dgm:t>
        <a:bodyPr/>
        <a:lstStyle/>
        <a:p>
          <a:endParaRPr lang="en-US" sz="1600"/>
        </a:p>
      </dgm:t>
    </dgm:pt>
    <dgm:pt modelId="{2032CAB9-4486-42A6-836B-8A9EE3C4A913}" type="sibTrans" cxnId="{8CB68554-47C2-4EBE-9FB9-37B22E498C3E}">
      <dgm:prSet/>
      <dgm:spPr/>
      <dgm:t>
        <a:bodyPr/>
        <a:lstStyle/>
        <a:p>
          <a:endParaRPr lang="en-US" sz="1600"/>
        </a:p>
      </dgm:t>
    </dgm:pt>
    <dgm:pt modelId="{F2C9E44B-DA9E-499A-9F1E-D3F79D6AF868}">
      <dgm:prSet custT="1"/>
      <dgm:spPr/>
      <dgm:t>
        <a:bodyPr/>
        <a:lstStyle/>
        <a:p>
          <a:pPr>
            <a:lnSpc>
              <a:spcPct val="100000"/>
            </a:lnSpc>
          </a:pPr>
          <a:r>
            <a:rPr lang="en-US" sz="1600"/>
            <a:t>3. IoT-enabled Monitoring – Prior works demonstrate real-time data collection from machines to detect anomalies early </a:t>
          </a:r>
        </a:p>
      </dgm:t>
    </dgm:pt>
    <dgm:pt modelId="{25961C65-B7BC-4F5F-AA47-33E57DFBF8C1}" type="parTrans" cxnId="{2205FAFB-76B7-4A08-8BF4-0D3094B2EE15}">
      <dgm:prSet/>
      <dgm:spPr/>
      <dgm:t>
        <a:bodyPr/>
        <a:lstStyle/>
        <a:p>
          <a:endParaRPr lang="en-US" sz="1600"/>
        </a:p>
      </dgm:t>
    </dgm:pt>
    <dgm:pt modelId="{A93D9E40-8C5B-4A53-9BE5-1A03FC47799A}" type="sibTrans" cxnId="{2205FAFB-76B7-4A08-8BF4-0D3094B2EE15}">
      <dgm:prSet/>
      <dgm:spPr/>
      <dgm:t>
        <a:bodyPr/>
        <a:lstStyle/>
        <a:p>
          <a:endParaRPr lang="en-US" sz="1600"/>
        </a:p>
      </dgm:t>
    </dgm:pt>
    <dgm:pt modelId="{C164B0E3-4893-417F-A331-A425C27A8CEA}">
      <dgm:prSet custT="1"/>
      <dgm:spPr/>
      <dgm:t>
        <a:bodyPr/>
        <a:lstStyle/>
        <a:p>
          <a:pPr>
            <a:lnSpc>
              <a:spcPct val="100000"/>
            </a:lnSpc>
          </a:pPr>
          <a:r>
            <a:rPr lang="en-US" sz="1600" dirty="0"/>
            <a:t>4. Case Studies in Bangladesh &amp; India – Limited but growing evidence of applying analytics to diagnostic centers and hospitals.</a:t>
          </a:r>
        </a:p>
      </dgm:t>
    </dgm:pt>
    <dgm:pt modelId="{3030ADCD-890D-440B-96DA-B2B7878A6D86}" type="parTrans" cxnId="{59D965BE-510F-450E-A74A-F105A25E1CBC}">
      <dgm:prSet/>
      <dgm:spPr/>
      <dgm:t>
        <a:bodyPr/>
        <a:lstStyle/>
        <a:p>
          <a:endParaRPr lang="en-US" sz="1600"/>
        </a:p>
      </dgm:t>
    </dgm:pt>
    <dgm:pt modelId="{A9F4A87D-9659-4580-A285-434D37A7A2DB}" type="sibTrans" cxnId="{59D965BE-510F-450E-A74A-F105A25E1CBC}">
      <dgm:prSet/>
      <dgm:spPr/>
      <dgm:t>
        <a:bodyPr/>
        <a:lstStyle/>
        <a:p>
          <a:endParaRPr lang="en-US" sz="1600"/>
        </a:p>
      </dgm:t>
    </dgm:pt>
    <dgm:pt modelId="{93501430-458F-4BF2-AB2B-234EE714E899}" type="pres">
      <dgm:prSet presAssocID="{20889B65-47B5-4D6B-B4DE-C5FAE135EC02}" presName="root" presStyleCnt="0">
        <dgm:presLayoutVars>
          <dgm:dir/>
          <dgm:resizeHandles val="exact"/>
        </dgm:presLayoutVars>
      </dgm:prSet>
      <dgm:spPr/>
    </dgm:pt>
    <dgm:pt modelId="{168B582D-08F9-428E-BA77-AB7F4FBC7781}" type="pres">
      <dgm:prSet presAssocID="{273EA1D7-12A4-40FE-BA9B-A4742A594E29}" presName="compNode" presStyleCnt="0"/>
      <dgm:spPr/>
    </dgm:pt>
    <dgm:pt modelId="{0DA1A664-50C6-4FC8-A41D-118E24D8B51A}" type="pres">
      <dgm:prSet presAssocID="{273EA1D7-12A4-40FE-BA9B-A4742A594E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19B4ADB-6E79-4FAE-AFF1-B77EB76B4A4B}" type="pres">
      <dgm:prSet presAssocID="{273EA1D7-12A4-40FE-BA9B-A4742A594E29}" presName="spaceRect" presStyleCnt="0"/>
      <dgm:spPr/>
    </dgm:pt>
    <dgm:pt modelId="{CEA099FA-CD83-4A53-853A-44A987ABEDAD}" type="pres">
      <dgm:prSet presAssocID="{273EA1D7-12A4-40FE-BA9B-A4742A594E29}" presName="textRect" presStyleLbl="revTx" presStyleIdx="0" presStyleCnt="4">
        <dgm:presLayoutVars>
          <dgm:chMax val="1"/>
          <dgm:chPref val="1"/>
        </dgm:presLayoutVars>
      </dgm:prSet>
      <dgm:spPr/>
    </dgm:pt>
    <dgm:pt modelId="{1F2C8ED1-429E-4C74-8ECA-C6AE07EC1F4B}" type="pres">
      <dgm:prSet presAssocID="{0DBBF8D9-A6A8-44AE-B6FA-A3E8B9F9418D}" presName="sibTrans" presStyleCnt="0"/>
      <dgm:spPr/>
    </dgm:pt>
    <dgm:pt modelId="{6B1EB44E-ADB7-4584-9F05-E046DF5B5E0C}" type="pres">
      <dgm:prSet presAssocID="{BAB66900-18F0-430C-AD47-37E360EF2CEC}" presName="compNode" presStyleCnt="0"/>
      <dgm:spPr/>
    </dgm:pt>
    <dgm:pt modelId="{00DCD704-849E-4175-B3A5-755B756E5036}" type="pres">
      <dgm:prSet presAssocID="{BAB66900-18F0-430C-AD47-37E360EF2C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21484054-923B-424A-806E-6AB448B6762C}" type="pres">
      <dgm:prSet presAssocID="{BAB66900-18F0-430C-AD47-37E360EF2CEC}" presName="spaceRect" presStyleCnt="0"/>
      <dgm:spPr/>
    </dgm:pt>
    <dgm:pt modelId="{74FC1B47-646C-4097-9286-49881FE63C19}" type="pres">
      <dgm:prSet presAssocID="{BAB66900-18F0-430C-AD47-37E360EF2CEC}" presName="textRect" presStyleLbl="revTx" presStyleIdx="1" presStyleCnt="4">
        <dgm:presLayoutVars>
          <dgm:chMax val="1"/>
          <dgm:chPref val="1"/>
        </dgm:presLayoutVars>
      </dgm:prSet>
      <dgm:spPr/>
    </dgm:pt>
    <dgm:pt modelId="{24868C26-0475-4DAB-A5D4-98B63AC11B4B}" type="pres">
      <dgm:prSet presAssocID="{2032CAB9-4486-42A6-836B-8A9EE3C4A913}" presName="sibTrans" presStyleCnt="0"/>
      <dgm:spPr/>
    </dgm:pt>
    <dgm:pt modelId="{42A839F9-BFAB-4D87-BF6C-B26806F05B65}" type="pres">
      <dgm:prSet presAssocID="{F2C9E44B-DA9E-499A-9F1E-D3F79D6AF868}" presName="compNode" presStyleCnt="0"/>
      <dgm:spPr/>
    </dgm:pt>
    <dgm:pt modelId="{4A7645E1-2C4E-4630-A5B2-570E74FCF57A}" type="pres">
      <dgm:prSet presAssocID="{F2C9E44B-DA9E-499A-9F1E-D3F79D6AF8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EB13AC7-4CE7-4C60-BFB0-23E041114418}" type="pres">
      <dgm:prSet presAssocID="{F2C9E44B-DA9E-499A-9F1E-D3F79D6AF868}" presName="spaceRect" presStyleCnt="0"/>
      <dgm:spPr/>
    </dgm:pt>
    <dgm:pt modelId="{A112FD56-1A74-483B-A4F7-71C24CB7E973}" type="pres">
      <dgm:prSet presAssocID="{F2C9E44B-DA9E-499A-9F1E-D3F79D6AF868}" presName="textRect" presStyleLbl="revTx" presStyleIdx="2" presStyleCnt="4">
        <dgm:presLayoutVars>
          <dgm:chMax val="1"/>
          <dgm:chPref val="1"/>
        </dgm:presLayoutVars>
      </dgm:prSet>
      <dgm:spPr/>
    </dgm:pt>
    <dgm:pt modelId="{91536C4D-C30B-4E8B-8EAA-E51256BCDA90}" type="pres">
      <dgm:prSet presAssocID="{A93D9E40-8C5B-4A53-9BE5-1A03FC47799A}" presName="sibTrans" presStyleCnt="0"/>
      <dgm:spPr/>
    </dgm:pt>
    <dgm:pt modelId="{26654871-6D4C-467D-AB7C-F370A10F57F2}" type="pres">
      <dgm:prSet presAssocID="{C164B0E3-4893-417F-A331-A425C27A8CEA}" presName="compNode" presStyleCnt="0"/>
      <dgm:spPr/>
    </dgm:pt>
    <dgm:pt modelId="{F88B7849-56C7-4AA5-BF97-B170F2114836}" type="pres">
      <dgm:prSet presAssocID="{C164B0E3-4893-417F-A331-A425C27A8CEA}" presName="iconRect" presStyleLbl="node1" presStyleIdx="3" presStyleCnt="4" custLinFactNeighborX="-18382" custLinFactNeighborY="-176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E5A561DE-7AA5-4878-9BED-AB1B1E7DFE2D}" type="pres">
      <dgm:prSet presAssocID="{C164B0E3-4893-417F-A331-A425C27A8CEA}" presName="spaceRect" presStyleCnt="0"/>
      <dgm:spPr/>
    </dgm:pt>
    <dgm:pt modelId="{6C4C3659-5410-4032-8C3A-5F321ACACCEF}" type="pres">
      <dgm:prSet presAssocID="{C164B0E3-4893-417F-A331-A425C27A8CEA}" presName="textRect" presStyleLbl="revTx" presStyleIdx="3" presStyleCnt="4">
        <dgm:presLayoutVars>
          <dgm:chMax val="1"/>
          <dgm:chPref val="1"/>
        </dgm:presLayoutVars>
      </dgm:prSet>
      <dgm:spPr/>
    </dgm:pt>
  </dgm:ptLst>
  <dgm:cxnLst>
    <dgm:cxn modelId="{66206931-238B-4DEC-AE41-E4B9B9F85D18}" type="presOf" srcId="{F2C9E44B-DA9E-499A-9F1E-D3F79D6AF868}" destId="{A112FD56-1A74-483B-A4F7-71C24CB7E973}" srcOrd="0" destOrd="0" presId="urn:microsoft.com/office/officeart/2018/2/layout/IconLabelList"/>
    <dgm:cxn modelId="{1B9D3837-1C44-4B29-8B8E-115E616F9FDD}" type="presOf" srcId="{C164B0E3-4893-417F-A331-A425C27A8CEA}" destId="{6C4C3659-5410-4032-8C3A-5F321ACACCEF}" srcOrd="0" destOrd="0" presId="urn:microsoft.com/office/officeart/2018/2/layout/IconLabelList"/>
    <dgm:cxn modelId="{725E5162-C35C-4BFE-880B-1EA9DD534640}" type="presOf" srcId="{BAB66900-18F0-430C-AD47-37E360EF2CEC}" destId="{74FC1B47-646C-4097-9286-49881FE63C19}" srcOrd="0" destOrd="0" presId="urn:microsoft.com/office/officeart/2018/2/layout/IconLabelList"/>
    <dgm:cxn modelId="{04188265-E1B1-4DB2-AA3F-88A63CB813E1}" srcId="{20889B65-47B5-4D6B-B4DE-C5FAE135EC02}" destId="{273EA1D7-12A4-40FE-BA9B-A4742A594E29}" srcOrd="0" destOrd="0" parTransId="{3FFB2E4A-60BB-40BD-9864-56D910EF5BDB}" sibTransId="{0DBBF8D9-A6A8-44AE-B6FA-A3E8B9F9418D}"/>
    <dgm:cxn modelId="{8CB68554-47C2-4EBE-9FB9-37B22E498C3E}" srcId="{20889B65-47B5-4D6B-B4DE-C5FAE135EC02}" destId="{BAB66900-18F0-430C-AD47-37E360EF2CEC}" srcOrd="1" destOrd="0" parTransId="{C6F994B2-8881-46B5-AC3A-2BF3E29284F1}" sibTransId="{2032CAB9-4486-42A6-836B-8A9EE3C4A913}"/>
    <dgm:cxn modelId="{73D85E58-3A3A-46E3-8CDE-1714AA84B65E}" type="presOf" srcId="{20889B65-47B5-4D6B-B4DE-C5FAE135EC02}" destId="{93501430-458F-4BF2-AB2B-234EE714E899}" srcOrd="0" destOrd="0" presId="urn:microsoft.com/office/officeart/2018/2/layout/IconLabelList"/>
    <dgm:cxn modelId="{59D965BE-510F-450E-A74A-F105A25E1CBC}" srcId="{20889B65-47B5-4D6B-B4DE-C5FAE135EC02}" destId="{C164B0E3-4893-417F-A331-A425C27A8CEA}" srcOrd="3" destOrd="0" parTransId="{3030ADCD-890D-440B-96DA-B2B7878A6D86}" sibTransId="{A9F4A87D-9659-4580-A285-434D37A7A2DB}"/>
    <dgm:cxn modelId="{2205FAFB-76B7-4A08-8BF4-0D3094B2EE15}" srcId="{20889B65-47B5-4D6B-B4DE-C5FAE135EC02}" destId="{F2C9E44B-DA9E-499A-9F1E-D3F79D6AF868}" srcOrd="2" destOrd="0" parTransId="{25961C65-B7BC-4F5F-AA47-33E57DFBF8C1}" sibTransId="{A93D9E40-8C5B-4A53-9BE5-1A03FC47799A}"/>
    <dgm:cxn modelId="{CA231DFD-35E5-438E-8195-B1C2D0879BD9}" type="presOf" srcId="{273EA1D7-12A4-40FE-BA9B-A4742A594E29}" destId="{CEA099FA-CD83-4A53-853A-44A987ABEDAD}" srcOrd="0" destOrd="0" presId="urn:microsoft.com/office/officeart/2018/2/layout/IconLabelList"/>
    <dgm:cxn modelId="{047DA222-1871-4183-90C3-F63A59958481}" type="presParOf" srcId="{93501430-458F-4BF2-AB2B-234EE714E899}" destId="{168B582D-08F9-428E-BA77-AB7F4FBC7781}" srcOrd="0" destOrd="0" presId="urn:microsoft.com/office/officeart/2018/2/layout/IconLabelList"/>
    <dgm:cxn modelId="{A2FA5490-D4BC-4DD2-BE00-578C06A6BDA1}" type="presParOf" srcId="{168B582D-08F9-428E-BA77-AB7F4FBC7781}" destId="{0DA1A664-50C6-4FC8-A41D-118E24D8B51A}" srcOrd="0" destOrd="0" presId="urn:microsoft.com/office/officeart/2018/2/layout/IconLabelList"/>
    <dgm:cxn modelId="{563B8435-E0C7-4645-B83E-0C3A30D06BF6}" type="presParOf" srcId="{168B582D-08F9-428E-BA77-AB7F4FBC7781}" destId="{119B4ADB-6E79-4FAE-AFF1-B77EB76B4A4B}" srcOrd="1" destOrd="0" presId="urn:microsoft.com/office/officeart/2018/2/layout/IconLabelList"/>
    <dgm:cxn modelId="{F941FF59-15AD-4036-8A57-C0F9A367093B}" type="presParOf" srcId="{168B582D-08F9-428E-BA77-AB7F4FBC7781}" destId="{CEA099FA-CD83-4A53-853A-44A987ABEDAD}" srcOrd="2" destOrd="0" presId="urn:microsoft.com/office/officeart/2018/2/layout/IconLabelList"/>
    <dgm:cxn modelId="{8FBAE06C-E758-484A-A09A-8242D9A2C393}" type="presParOf" srcId="{93501430-458F-4BF2-AB2B-234EE714E899}" destId="{1F2C8ED1-429E-4C74-8ECA-C6AE07EC1F4B}" srcOrd="1" destOrd="0" presId="urn:microsoft.com/office/officeart/2018/2/layout/IconLabelList"/>
    <dgm:cxn modelId="{308C344A-57BB-4BDD-B833-14E54D982CD9}" type="presParOf" srcId="{93501430-458F-4BF2-AB2B-234EE714E899}" destId="{6B1EB44E-ADB7-4584-9F05-E046DF5B5E0C}" srcOrd="2" destOrd="0" presId="urn:microsoft.com/office/officeart/2018/2/layout/IconLabelList"/>
    <dgm:cxn modelId="{DAECD04F-D8AE-4D9A-9F78-B943CC7C178D}" type="presParOf" srcId="{6B1EB44E-ADB7-4584-9F05-E046DF5B5E0C}" destId="{00DCD704-849E-4175-B3A5-755B756E5036}" srcOrd="0" destOrd="0" presId="urn:microsoft.com/office/officeart/2018/2/layout/IconLabelList"/>
    <dgm:cxn modelId="{FAE72EA6-D15B-4058-BF0E-685403C34A08}" type="presParOf" srcId="{6B1EB44E-ADB7-4584-9F05-E046DF5B5E0C}" destId="{21484054-923B-424A-806E-6AB448B6762C}" srcOrd="1" destOrd="0" presId="urn:microsoft.com/office/officeart/2018/2/layout/IconLabelList"/>
    <dgm:cxn modelId="{1FB5EF87-1BB2-4C14-9EE1-8887C22AE829}" type="presParOf" srcId="{6B1EB44E-ADB7-4584-9F05-E046DF5B5E0C}" destId="{74FC1B47-646C-4097-9286-49881FE63C19}" srcOrd="2" destOrd="0" presId="urn:microsoft.com/office/officeart/2018/2/layout/IconLabelList"/>
    <dgm:cxn modelId="{9AB1D2EB-3F61-424C-9EA1-46B08399C77D}" type="presParOf" srcId="{93501430-458F-4BF2-AB2B-234EE714E899}" destId="{24868C26-0475-4DAB-A5D4-98B63AC11B4B}" srcOrd="3" destOrd="0" presId="urn:microsoft.com/office/officeart/2018/2/layout/IconLabelList"/>
    <dgm:cxn modelId="{669E5FA2-F699-44D4-8F88-18C8EA7FA4C4}" type="presParOf" srcId="{93501430-458F-4BF2-AB2B-234EE714E899}" destId="{42A839F9-BFAB-4D87-BF6C-B26806F05B65}" srcOrd="4" destOrd="0" presId="urn:microsoft.com/office/officeart/2018/2/layout/IconLabelList"/>
    <dgm:cxn modelId="{188C7184-CC25-4119-A104-FA48CC2D64E3}" type="presParOf" srcId="{42A839F9-BFAB-4D87-BF6C-B26806F05B65}" destId="{4A7645E1-2C4E-4630-A5B2-570E74FCF57A}" srcOrd="0" destOrd="0" presId="urn:microsoft.com/office/officeart/2018/2/layout/IconLabelList"/>
    <dgm:cxn modelId="{9ADAA43F-827E-40CA-9030-AC9E8ED17BEC}" type="presParOf" srcId="{42A839F9-BFAB-4D87-BF6C-B26806F05B65}" destId="{6EB13AC7-4CE7-4C60-BFB0-23E041114418}" srcOrd="1" destOrd="0" presId="urn:microsoft.com/office/officeart/2018/2/layout/IconLabelList"/>
    <dgm:cxn modelId="{CA476896-0908-42CE-8E5E-EFC6C6AA5D72}" type="presParOf" srcId="{42A839F9-BFAB-4D87-BF6C-B26806F05B65}" destId="{A112FD56-1A74-483B-A4F7-71C24CB7E973}" srcOrd="2" destOrd="0" presId="urn:microsoft.com/office/officeart/2018/2/layout/IconLabelList"/>
    <dgm:cxn modelId="{8B4F0A4B-3F1E-418B-A298-B524B488DD75}" type="presParOf" srcId="{93501430-458F-4BF2-AB2B-234EE714E899}" destId="{91536C4D-C30B-4E8B-8EAA-E51256BCDA90}" srcOrd="5" destOrd="0" presId="urn:microsoft.com/office/officeart/2018/2/layout/IconLabelList"/>
    <dgm:cxn modelId="{811C526A-3779-4391-9FEE-CA2C4E984F7A}" type="presParOf" srcId="{93501430-458F-4BF2-AB2B-234EE714E899}" destId="{26654871-6D4C-467D-AB7C-F370A10F57F2}" srcOrd="6" destOrd="0" presId="urn:microsoft.com/office/officeart/2018/2/layout/IconLabelList"/>
    <dgm:cxn modelId="{ADF50DAF-5A7F-4F6B-80AA-AA61A7B5C178}" type="presParOf" srcId="{26654871-6D4C-467D-AB7C-F370A10F57F2}" destId="{F88B7849-56C7-4AA5-BF97-B170F2114836}" srcOrd="0" destOrd="0" presId="urn:microsoft.com/office/officeart/2018/2/layout/IconLabelList"/>
    <dgm:cxn modelId="{9F17613D-F0A9-4F39-BDEC-3316B57E8733}" type="presParOf" srcId="{26654871-6D4C-467D-AB7C-F370A10F57F2}" destId="{E5A561DE-7AA5-4878-9BED-AB1B1E7DFE2D}" srcOrd="1" destOrd="0" presId="urn:microsoft.com/office/officeart/2018/2/layout/IconLabelList"/>
    <dgm:cxn modelId="{0BDA2211-9FEA-4D70-A2EC-7BFC172E7525}" type="presParOf" srcId="{26654871-6D4C-467D-AB7C-F370A10F57F2}" destId="{6C4C3659-5410-4032-8C3A-5F321ACACCE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C4DBB9-CE9C-49DF-B93B-9CFB8D94CE7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8C7C7D-D0C4-42C7-B900-2935FC484F7A}">
      <dgm:prSet/>
      <dgm:spPr/>
      <dgm:t>
        <a:bodyPr/>
        <a:lstStyle/>
        <a:p>
          <a:r>
            <a:rPr lang="en-US"/>
            <a:t>Deloitte’s comprehensive report outlines how predictive maintenance (PdM) powered by AI and IoT can:</a:t>
          </a:r>
        </a:p>
      </dgm:t>
    </dgm:pt>
    <dgm:pt modelId="{23E50606-2AEF-4316-8EB3-BB364B6691A9}" type="parTrans" cxnId="{AC95F440-2997-4E7E-A01D-06EA02FB9A90}">
      <dgm:prSet/>
      <dgm:spPr/>
      <dgm:t>
        <a:bodyPr/>
        <a:lstStyle/>
        <a:p>
          <a:endParaRPr lang="en-US"/>
        </a:p>
      </dgm:t>
    </dgm:pt>
    <dgm:pt modelId="{5F20E42C-FCBA-4A34-8589-773E185E882E}" type="sibTrans" cxnId="{AC95F440-2997-4E7E-A01D-06EA02FB9A90}">
      <dgm:prSet/>
      <dgm:spPr/>
      <dgm:t>
        <a:bodyPr/>
        <a:lstStyle/>
        <a:p>
          <a:endParaRPr lang="en-US"/>
        </a:p>
      </dgm:t>
    </dgm:pt>
    <dgm:pt modelId="{EFB3DA77-3087-4900-BAFF-6A31A31C2C27}">
      <dgm:prSet/>
      <dgm:spPr/>
      <dgm:t>
        <a:bodyPr/>
        <a:lstStyle/>
        <a:p>
          <a:r>
            <a:rPr lang="en-US"/>
            <a:t>Reduce equipment downtime by 5–15%</a:t>
          </a:r>
        </a:p>
      </dgm:t>
    </dgm:pt>
    <dgm:pt modelId="{4B501976-258E-47A3-9A92-BDAF52508D8D}" type="parTrans" cxnId="{4F39203A-8135-4CB5-8B89-1BBE678EC5AF}">
      <dgm:prSet/>
      <dgm:spPr/>
      <dgm:t>
        <a:bodyPr/>
        <a:lstStyle/>
        <a:p>
          <a:endParaRPr lang="en-US"/>
        </a:p>
      </dgm:t>
    </dgm:pt>
    <dgm:pt modelId="{2A1F9560-8577-47A8-8F7E-8916BA254761}" type="sibTrans" cxnId="{4F39203A-8135-4CB5-8B89-1BBE678EC5AF}">
      <dgm:prSet/>
      <dgm:spPr/>
      <dgm:t>
        <a:bodyPr/>
        <a:lstStyle/>
        <a:p>
          <a:endParaRPr lang="en-US"/>
        </a:p>
      </dgm:t>
    </dgm:pt>
    <dgm:pt modelId="{4649138C-F883-447C-ABA1-ED96A86AA2CC}">
      <dgm:prSet/>
      <dgm:spPr/>
      <dgm:t>
        <a:bodyPr/>
        <a:lstStyle/>
        <a:p>
          <a:r>
            <a:rPr lang="en-US"/>
            <a:t>Boost labor productivity by 5–20%</a:t>
          </a:r>
        </a:p>
      </dgm:t>
    </dgm:pt>
    <dgm:pt modelId="{CF84F95D-1D8A-482A-B0BE-B5F907161E23}" type="parTrans" cxnId="{0B56727B-E70D-41F3-9FB4-A19B4CDC6658}">
      <dgm:prSet/>
      <dgm:spPr/>
      <dgm:t>
        <a:bodyPr/>
        <a:lstStyle/>
        <a:p>
          <a:endParaRPr lang="en-US"/>
        </a:p>
      </dgm:t>
    </dgm:pt>
    <dgm:pt modelId="{D6F1EB5C-9699-4AEF-BF6C-25479DFB06FE}" type="sibTrans" cxnId="{0B56727B-E70D-41F3-9FB4-A19B4CDC6658}">
      <dgm:prSet/>
      <dgm:spPr/>
      <dgm:t>
        <a:bodyPr/>
        <a:lstStyle/>
        <a:p>
          <a:endParaRPr lang="en-US"/>
        </a:p>
      </dgm:t>
    </dgm:pt>
    <dgm:pt modelId="{882F6CBE-FF7B-439C-B488-CE75481F363B}">
      <dgm:prSet/>
      <dgm:spPr/>
      <dgm:t>
        <a:bodyPr/>
        <a:lstStyle/>
        <a:p>
          <a:r>
            <a:rPr lang="en-US"/>
            <a:t>Cut inventory costs by 10–30%</a:t>
          </a:r>
        </a:p>
      </dgm:t>
    </dgm:pt>
    <dgm:pt modelId="{3A16B959-7110-44BF-89CD-446EF7A6926A}" type="parTrans" cxnId="{3EFBDBBD-BAD4-4BCA-8D92-C629D65D67AC}">
      <dgm:prSet/>
      <dgm:spPr/>
      <dgm:t>
        <a:bodyPr/>
        <a:lstStyle/>
        <a:p>
          <a:endParaRPr lang="en-US"/>
        </a:p>
      </dgm:t>
    </dgm:pt>
    <dgm:pt modelId="{BCC7A8AA-EC76-4329-BAFA-B5499DE59875}" type="sibTrans" cxnId="{3EFBDBBD-BAD4-4BCA-8D92-C629D65D67AC}">
      <dgm:prSet/>
      <dgm:spPr/>
      <dgm:t>
        <a:bodyPr/>
        <a:lstStyle/>
        <a:p>
          <a:endParaRPr lang="en-US"/>
        </a:p>
      </dgm:t>
    </dgm:pt>
    <dgm:pt modelId="{9B4ED792-9D6E-4674-B76D-F21728FEE44C}">
      <dgm:prSet/>
      <dgm:spPr/>
      <dgm:t>
        <a:bodyPr/>
        <a:lstStyle/>
        <a:p>
          <a:r>
            <a:rPr lang="en-US"/>
            <a:t>It emphasizes the use of smart sensors, edge computing, and machine learning to shift from reactive to proactive maintenance strategies. The report also includes a roadmap for implementing PdM across fixed and mobile assets 1.</a:t>
          </a:r>
        </a:p>
      </dgm:t>
    </dgm:pt>
    <dgm:pt modelId="{FB430052-BB62-44B9-BD3A-BDFF7183C1B2}" type="parTrans" cxnId="{67954667-F462-485C-95D4-C0088E211642}">
      <dgm:prSet/>
      <dgm:spPr/>
      <dgm:t>
        <a:bodyPr/>
        <a:lstStyle/>
        <a:p>
          <a:endParaRPr lang="en-US"/>
        </a:p>
      </dgm:t>
    </dgm:pt>
    <dgm:pt modelId="{4D4A156B-794A-4FB7-89AB-43BA9AD239D7}" type="sibTrans" cxnId="{67954667-F462-485C-95D4-C0088E211642}">
      <dgm:prSet/>
      <dgm:spPr/>
      <dgm:t>
        <a:bodyPr/>
        <a:lstStyle/>
        <a:p>
          <a:endParaRPr lang="en-US"/>
        </a:p>
      </dgm:t>
    </dgm:pt>
    <dgm:pt modelId="{A76E5438-166F-40BC-ABE6-57568EF4C49D}">
      <dgm:prSet/>
      <dgm:spPr/>
      <dgm:t>
        <a:bodyPr/>
        <a:lstStyle/>
        <a:p>
          <a:r>
            <a:rPr lang="en-US"/>
            <a:t>🔗 Read the full Deloitte report-</a:t>
          </a:r>
          <a:r>
            <a:rPr lang="en-US">
              <a:hlinkClick xmlns:r="http://schemas.openxmlformats.org/officeDocument/2006/relationships" r:id="rId1"/>
            </a:rPr>
            <a:t>Predictive Maintenance Solutions | Deloitte US</a:t>
          </a:r>
          <a:endParaRPr lang="en-US"/>
        </a:p>
      </dgm:t>
    </dgm:pt>
    <dgm:pt modelId="{838EDEC0-C1F5-4051-AED7-53A508EEE46E}" type="parTrans" cxnId="{30AB7CC2-9A14-46BC-B30E-7E868F85D1CC}">
      <dgm:prSet/>
      <dgm:spPr/>
      <dgm:t>
        <a:bodyPr/>
        <a:lstStyle/>
        <a:p>
          <a:endParaRPr lang="en-US"/>
        </a:p>
      </dgm:t>
    </dgm:pt>
    <dgm:pt modelId="{EE6DB5E6-6735-413E-8765-1D147CA1D1A7}" type="sibTrans" cxnId="{30AB7CC2-9A14-46BC-B30E-7E868F85D1CC}">
      <dgm:prSet/>
      <dgm:spPr/>
      <dgm:t>
        <a:bodyPr/>
        <a:lstStyle/>
        <a:p>
          <a:endParaRPr lang="en-US"/>
        </a:p>
      </dgm:t>
    </dgm:pt>
    <dgm:pt modelId="{01C1CEE3-CC7C-4CDB-A48E-44A40CB66D35}" type="pres">
      <dgm:prSet presAssocID="{8FC4DBB9-CE9C-49DF-B93B-9CFB8D94CE7C}" presName="root" presStyleCnt="0">
        <dgm:presLayoutVars>
          <dgm:dir/>
          <dgm:resizeHandles val="exact"/>
        </dgm:presLayoutVars>
      </dgm:prSet>
      <dgm:spPr/>
    </dgm:pt>
    <dgm:pt modelId="{F6FB701D-2DE4-4D94-87F7-E47D69E3DC16}" type="pres">
      <dgm:prSet presAssocID="{B98C7C7D-D0C4-42C7-B900-2935FC484F7A}" presName="compNode" presStyleCnt="0"/>
      <dgm:spPr/>
    </dgm:pt>
    <dgm:pt modelId="{01D4D3B4-F8A8-4233-A0C2-37AD7B2C39D4}" type="pres">
      <dgm:prSet presAssocID="{B98C7C7D-D0C4-42C7-B900-2935FC484F7A}"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5AEBF01F-0E3F-4098-BF15-8ED88EBB9828}" type="pres">
      <dgm:prSet presAssocID="{B98C7C7D-D0C4-42C7-B900-2935FC484F7A}" presName="spaceRect" presStyleCnt="0"/>
      <dgm:spPr/>
    </dgm:pt>
    <dgm:pt modelId="{A32E0F16-69D1-4F51-B2B0-63427C78F6F9}" type="pres">
      <dgm:prSet presAssocID="{B98C7C7D-D0C4-42C7-B900-2935FC484F7A}" presName="textRect" presStyleLbl="revTx" presStyleIdx="0" presStyleCnt="6">
        <dgm:presLayoutVars>
          <dgm:chMax val="1"/>
          <dgm:chPref val="1"/>
        </dgm:presLayoutVars>
      </dgm:prSet>
      <dgm:spPr/>
    </dgm:pt>
    <dgm:pt modelId="{74EEC842-FE9A-4EE3-BFCB-6B9E02B8EB3A}" type="pres">
      <dgm:prSet presAssocID="{5F20E42C-FCBA-4A34-8589-773E185E882E}" presName="sibTrans" presStyleCnt="0"/>
      <dgm:spPr/>
    </dgm:pt>
    <dgm:pt modelId="{1C073DED-ADA7-4C12-A127-371D006E6C49}" type="pres">
      <dgm:prSet presAssocID="{EFB3DA77-3087-4900-BAFF-6A31A31C2C27}" presName="compNode" presStyleCnt="0"/>
      <dgm:spPr/>
    </dgm:pt>
    <dgm:pt modelId="{0D123B60-229B-47C3-BC65-9CC0829AD2D7}" type="pres">
      <dgm:prSet presAssocID="{EFB3DA77-3087-4900-BAFF-6A31A31C2C27}"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ools"/>
        </a:ext>
      </dgm:extLst>
    </dgm:pt>
    <dgm:pt modelId="{17988903-DB83-45C2-9FC8-49066D0AE47F}" type="pres">
      <dgm:prSet presAssocID="{EFB3DA77-3087-4900-BAFF-6A31A31C2C27}" presName="spaceRect" presStyleCnt="0"/>
      <dgm:spPr/>
    </dgm:pt>
    <dgm:pt modelId="{6E5A74E1-5993-47D9-83CC-78A6E58A78B8}" type="pres">
      <dgm:prSet presAssocID="{EFB3DA77-3087-4900-BAFF-6A31A31C2C27}" presName="textRect" presStyleLbl="revTx" presStyleIdx="1" presStyleCnt="6">
        <dgm:presLayoutVars>
          <dgm:chMax val="1"/>
          <dgm:chPref val="1"/>
        </dgm:presLayoutVars>
      </dgm:prSet>
      <dgm:spPr/>
    </dgm:pt>
    <dgm:pt modelId="{CD9033EA-9567-4768-8DF6-8A1C9E8E0F62}" type="pres">
      <dgm:prSet presAssocID="{2A1F9560-8577-47A8-8F7E-8916BA254761}" presName="sibTrans" presStyleCnt="0"/>
      <dgm:spPr/>
    </dgm:pt>
    <dgm:pt modelId="{77D42EEA-5D15-4A47-971C-9470A914B3E6}" type="pres">
      <dgm:prSet presAssocID="{4649138C-F883-447C-ABA1-ED96A86AA2CC}" presName="compNode" presStyleCnt="0"/>
      <dgm:spPr/>
    </dgm:pt>
    <dgm:pt modelId="{EA73F941-B39D-4AF6-BB09-57E4753C2FB6}" type="pres">
      <dgm:prSet presAssocID="{4649138C-F883-447C-ABA1-ED96A86AA2CC}"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Upward trend"/>
        </a:ext>
      </dgm:extLst>
    </dgm:pt>
    <dgm:pt modelId="{4ACF1956-78DF-4F2B-BDE9-55E8B6D1FD7E}" type="pres">
      <dgm:prSet presAssocID="{4649138C-F883-447C-ABA1-ED96A86AA2CC}" presName="spaceRect" presStyleCnt="0"/>
      <dgm:spPr/>
    </dgm:pt>
    <dgm:pt modelId="{BD7F1892-54C1-4F24-987C-CC37AC543D51}" type="pres">
      <dgm:prSet presAssocID="{4649138C-F883-447C-ABA1-ED96A86AA2CC}" presName="textRect" presStyleLbl="revTx" presStyleIdx="2" presStyleCnt="6">
        <dgm:presLayoutVars>
          <dgm:chMax val="1"/>
          <dgm:chPref val="1"/>
        </dgm:presLayoutVars>
      </dgm:prSet>
      <dgm:spPr/>
    </dgm:pt>
    <dgm:pt modelId="{CD83B8CF-1DBF-49CF-9EFF-87ADF7E72568}" type="pres">
      <dgm:prSet presAssocID="{D6F1EB5C-9699-4AEF-BF6C-25479DFB06FE}" presName="sibTrans" presStyleCnt="0"/>
      <dgm:spPr/>
    </dgm:pt>
    <dgm:pt modelId="{882BB373-6433-479B-80F3-3D32230A0DC4}" type="pres">
      <dgm:prSet presAssocID="{882F6CBE-FF7B-439C-B488-CE75481F363B}" presName="compNode" presStyleCnt="0"/>
      <dgm:spPr/>
    </dgm:pt>
    <dgm:pt modelId="{5C5829E5-692C-46AF-AE80-176BA165E6CE}" type="pres">
      <dgm:prSet presAssocID="{882F6CBE-FF7B-439C-B488-CE75481F363B}"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ox"/>
        </a:ext>
      </dgm:extLst>
    </dgm:pt>
    <dgm:pt modelId="{113F042A-4D0E-4A85-94D6-0F8F618A7C48}" type="pres">
      <dgm:prSet presAssocID="{882F6CBE-FF7B-439C-B488-CE75481F363B}" presName="spaceRect" presStyleCnt="0"/>
      <dgm:spPr/>
    </dgm:pt>
    <dgm:pt modelId="{0D543076-1C4D-41A4-B30D-980A84A021DD}" type="pres">
      <dgm:prSet presAssocID="{882F6CBE-FF7B-439C-B488-CE75481F363B}" presName="textRect" presStyleLbl="revTx" presStyleIdx="3" presStyleCnt="6">
        <dgm:presLayoutVars>
          <dgm:chMax val="1"/>
          <dgm:chPref val="1"/>
        </dgm:presLayoutVars>
      </dgm:prSet>
      <dgm:spPr/>
    </dgm:pt>
    <dgm:pt modelId="{8A4D3D7E-1B7D-4050-96DA-B4D6685B810B}" type="pres">
      <dgm:prSet presAssocID="{BCC7A8AA-EC76-4329-BAFA-B5499DE59875}" presName="sibTrans" presStyleCnt="0"/>
      <dgm:spPr/>
    </dgm:pt>
    <dgm:pt modelId="{62BFE949-23B4-4981-BE1D-C81F41B7B30E}" type="pres">
      <dgm:prSet presAssocID="{9B4ED792-9D6E-4674-B76D-F21728FEE44C}" presName="compNode" presStyleCnt="0"/>
      <dgm:spPr/>
    </dgm:pt>
    <dgm:pt modelId="{91A4BDE3-B64A-4E9D-A46F-B9F8BDBD65DD}" type="pres">
      <dgm:prSet presAssocID="{9B4ED792-9D6E-4674-B76D-F21728FEE44C}"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Bridge scene"/>
        </a:ext>
      </dgm:extLst>
    </dgm:pt>
    <dgm:pt modelId="{BD8C1D4A-E4D9-425D-89B1-A239E0A5664A}" type="pres">
      <dgm:prSet presAssocID="{9B4ED792-9D6E-4674-B76D-F21728FEE44C}" presName="spaceRect" presStyleCnt="0"/>
      <dgm:spPr/>
    </dgm:pt>
    <dgm:pt modelId="{D00C9157-7ACC-484D-9DD1-CEDC6DE616F9}" type="pres">
      <dgm:prSet presAssocID="{9B4ED792-9D6E-4674-B76D-F21728FEE44C}" presName="textRect" presStyleLbl="revTx" presStyleIdx="4" presStyleCnt="6">
        <dgm:presLayoutVars>
          <dgm:chMax val="1"/>
          <dgm:chPref val="1"/>
        </dgm:presLayoutVars>
      </dgm:prSet>
      <dgm:spPr/>
    </dgm:pt>
    <dgm:pt modelId="{F2C174A0-3F31-496A-8EA6-921A3DC0AB10}" type="pres">
      <dgm:prSet presAssocID="{4D4A156B-794A-4FB7-89AB-43BA9AD239D7}" presName="sibTrans" presStyleCnt="0"/>
      <dgm:spPr/>
    </dgm:pt>
    <dgm:pt modelId="{E4C2E66A-40E2-4C27-B44C-0EB5C29BC2B7}" type="pres">
      <dgm:prSet presAssocID="{A76E5438-166F-40BC-ABE6-57568EF4C49D}" presName="compNode" presStyleCnt="0"/>
      <dgm:spPr/>
    </dgm:pt>
    <dgm:pt modelId="{6FFEBBF3-ACBA-4B00-A06E-F81BF5C616D9}" type="pres">
      <dgm:prSet presAssocID="{A76E5438-166F-40BC-ABE6-57568EF4C49D}"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Checkmark"/>
        </a:ext>
      </dgm:extLst>
    </dgm:pt>
    <dgm:pt modelId="{A90CFB59-AEC5-44D9-BFF0-322B36658ADB}" type="pres">
      <dgm:prSet presAssocID="{A76E5438-166F-40BC-ABE6-57568EF4C49D}" presName="spaceRect" presStyleCnt="0"/>
      <dgm:spPr/>
    </dgm:pt>
    <dgm:pt modelId="{A6EF1A1C-0448-4C69-9BAB-4AEEF2D13F22}" type="pres">
      <dgm:prSet presAssocID="{A76E5438-166F-40BC-ABE6-57568EF4C49D}" presName="textRect" presStyleLbl="revTx" presStyleIdx="5" presStyleCnt="6">
        <dgm:presLayoutVars>
          <dgm:chMax val="1"/>
          <dgm:chPref val="1"/>
        </dgm:presLayoutVars>
      </dgm:prSet>
      <dgm:spPr/>
    </dgm:pt>
  </dgm:ptLst>
  <dgm:cxnLst>
    <dgm:cxn modelId="{0BEF9833-F93E-41E9-967B-31D5883C8B49}" type="presOf" srcId="{EFB3DA77-3087-4900-BAFF-6A31A31C2C27}" destId="{6E5A74E1-5993-47D9-83CC-78A6E58A78B8}" srcOrd="0" destOrd="0" presId="urn:microsoft.com/office/officeart/2018/2/layout/IconLabelList"/>
    <dgm:cxn modelId="{4F39203A-8135-4CB5-8B89-1BBE678EC5AF}" srcId="{8FC4DBB9-CE9C-49DF-B93B-9CFB8D94CE7C}" destId="{EFB3DA77-3087-4900-BAFF-6A31A31C2C27}" srcOrd="1" destOrd="0" parTransId="{4B501976-258E-47A3-9A92-BDAF52508D8D}" sibTransId="{2A1F9560-8577-47A8-8F7E-8916BA254761}"/>
    <dgm:cxn modelId="{35F7583B-0A66-48B8-8545-E57FD7281E24}" type="presOf" srcId="{882F6CBE-FF7B-439C-B488-CE75481F363B}" destId="{0D543076-1C4D-41A4-B30D-980A84A021DD}" srcOrd="0" destOrd="0" presId="urn:microsoft.com/office/officeart/2018/2/layout/IconLabelList"/>
    <dgm:cxn modelId="{AC95F440-2997-4E7E-A01D-06EA02FB9A90}" srcId="{8FC4DBB9-CE9C-49DF-B93B-9CFB8D94CE7C}" destId="{B98C7C7D-D0C4-42C7-B900-2935FC484F7A}" srcOrd="0" destOrd="0" parTransId="{23E50606-2AEF-4316-8EB3-BB364B6691A9}" sibTransId="{5F20E42C-FCBA-4A34-8589-773E185E882E}"/>
    <dgm:cxn modelId="{67954667-F462-485C-95D4-C0088E211642}" srcId="{8FC4DBB9-CE9C-49DF-B93B-9CFB8D94CE7C}" destId="{9B4ED792-9D6E-4674-B76D-F21728FEE44C}" srcOrd="4" destOrd="0" parTransId="{FB430052-BB62-44B9-BD3A-BDFF7183C1B2}" sibTransId="{4D4A156B-794A-4FB7-89AB-43BA9AD239D7}"/>
    <dgm:cxn modelId="{8AF00073-49BC-469A-B30F-F66948896B38}" type="presOf" srcId="{9B4ED792-9D6E-4674-B76D-F21728FEE44C}" destId="{D00C9157-7ACC-484D-9DD1-CEDC6DE616F9}" srcOrd="0" destOrd="0" presId="urn:microsoft.com/office/officeart/2018/2/layout/IconLabelList"/>
    <dgm:cxn modelId="{3D937273-63D5-4BA9-BAA5-AF0C2F6E6A91}" type="presOf" srcId="{4649138C-F883-447C-ABA1-ED96A86AA2CC}" destId="{BD7F1892-54C1-4F24-987C-CC37AC543D51}" srcOrd="0" destOrd="0" presId="urn:microsoft.com/office/officeart/2018/2/layout/IconLabelList"/>
    <dgm:cxn modelId="{0B56727B-E70D-41F3-9FB4-A19B4CDC6658}" srcId="{8FC4DBB9-CE9C-49DF-B93B-9CFB8D94CE7C}" destId="{4649138C-F883-447C-ABA1-ED96A86AA2CC}" srcOrd="2" destOrd="0" parTransId="{CF84F95D-1D8A-482A-B0BE-B5F907161E23}" sibTransId="{D6F1EB5C-9699-4AEF-BF6C-25479DFB06FE}"/>
    <dgm:cxn modelId="{3EFBDBBD-BAD4-4BCA-8D92-C629D65D67AC}" srcId="{8FC4DBB9-CE9C-49DF-B93B-9CFB8D94CE7C}" destId="{882F6CBE-FF7B-439C-B488-CE75481F363B}" srcOrd="3" destOrd="0" parTransId="{3A16B959-7110-44BF-89CD-446EF7A6926A}" sibTransId="{BCC7A8AA-EC76-4329-BAFA-B5499DE59875}"/>
    <dgm:cxn modelId="{30AB7CC2-9A14-46BC-B30E-7E868F85D1CC}" srcId="{8FC4DBB9-CE9C-49DF-B93B-9CFB8D94CE7C}" destId="{A76E5438-166F-40BC-ABE6-57568EF4C49D}" srcOrd="5" destOrd="0" parTransId="{838EDEC0-C1F5-4051-AED7-53A508EEE46E}" sibTransId="{EE6DB5E6-6735-413E-8765-1D147CA1D1A7}"/>
    <dgm:cxn modelId="{9C0721DE-D3B6-43FC-8EEB-3D18A76426E9}" type="presOf" srcId="{B98C7C7D-D0C4-42C7-B900-2935FC484F7A}" destId="{A32E0F16-69D1-4F51-B2B0-63427C78F6F9}" srcOrd="0" destOrd="0" presId="urn:microsoft.com/office/officeart/2018/2/layout/IconLabelList"/>
    <dgm:cxn modelId="{C3C568F5-946C-48F9-8E5B-6FBCEBDC5035}" type="presOf" srcId="{8FC4DBB9-CE9C-49DF-B93B-9CFB8D94CE7C}" destId="{01C1CEE3-CC7C-4CDB-A48E-44A40CB66D35}" srcOrd="0" destOrd="0" presId="urn:microsoft.com/office/officeart/2018/2/layout/IconLabelList"/>
    <dgm:cxn modelId="{9AEEEDF9-3FDD-49E3-A903-F72E4FBA0D99}" type="presOf" srcId="{A76E5438-166F-40BC-ABE6-57568EF4C49D}" destId="{A6EF1A1C-0448-4C69-9BAB-4AEEF2D13F22}" srcOrd="0" destOrd="0" presId="urn:microsoft.com/office/officeart/2018/2/layout/IconLabelList"/>
    <dgm:cxn modelId="{761B72A1-D496-495A-8A80-A9FB0B98E73B}" type="presParOf" srcId="{01C1CEE3-CC7C-4CDB-A48E-44A40CB66D35}" destId="{F6FB701D-2DE4-4D94-87F7-E47D69E3DC16}" srcOrd="0" destOrd="0" presId="urn:microsoft.com/office/officeart/2018/2/layout/IconLabelList"/>
    <dgm:cxn modelId="{17ABE401-80E2-4387-B9E7-42D60D7A04A1}" type="presParOf" srcId="{F6FB701D-2DE4-4D94-87F7-E47D69E3DC16}" destId="{01D4D3B4-F8A8-4233-A0C2-37AD7B2C39D4}" srcOrd="0" destOrd="0" presId="urn:microsoft.com/office/officeart/2018/2/layout/IconLabelList"/>
    <dgm:cxn modelId="{8DC483C3-6725-42BE-98C3-ADD61B8F0511}" type="presParOf" srcId="{F6FB701D-2DE4-4D94-87F7-E47D69E3DC16}" destId="{5AEBF01F-0E3F-4098-BF15-8ED88EBB9828}" srcOrd="1" destOrd="0" presId="urn:microsoft.com/office/officeart/2018/2/layout/IconLabelList"/>
    <dgm:cxn modelId="{CDC49069-107A-4063-A23B-91ADB2845E59}" type="presParOf" srcId="{F6FB701D-2DE4-4D94-87F7-E47D69E3DC16}" destId="{A32E0F16-69D1-4F51-B2B0-63427C78F6F9}" srcOrd="2" destOrd="0" presId="urn:microsoft.com/office/officeart/2018/2/layout/IconLabelList"/>
    <dgm:cxn modelId="{D0FFDC7A-EF64-49DA-B762-53CC887266FE}" type="presParOf" srcId="{01C1CEE3-CC7C-4CDB-A48E-44A40CB66D35}" destId="{74EEC842-FE9A-4EE3-BFCB-6B9E02B8EB3A}" srcOrd="1" destOrd="0" presId="urn:microsoft.com/office/officeart/2018/2/layout/IconLabelList"/>
    <dgm:cxn modelId="{0470188B-C79B-482E-847D-8DCBE1E91836}" type="presParOf" srcId="{01C1CEE3-CC7C-4CDB-A48E-44A40CB66D35}" destId="{1C073DED-ADA7-4C12-A127-371D006E6C49}" srcOrd="2" destOrd="0" presId="urn:microsoft.com/office/officeart/2018/2/layout/IconLabelList"/>
    <dgm:cxn modelId="{E1B0F32F-E9B5-46E2-9D17-20337C9F3504}" type="presParOf" srcId="{1C073DED-ADA7-4C12-A127-371D006E6C49}" destId="{0D123B60-229B-47C3-BC65-9CC0829AD2D7}" srcOrd="0" destOrd="0" presId="urn:microsoft.com/office/officeart/2018/2/layout/IconLabelList"/>
    <dgm:cxn modelId="{ECA9850D-F281-474D-9995-C18B8273ADA6}" type="presParOf" srcId="{1C073DED-ADA7-4C12-A127-371D006E6C49}" destId="{17988903-DB83-45C2-9FC8-49066D0AE47F}" srcOrd="1" destOrd="0" presId="urn:microsoft.com/office/officeart/2018/2/layout/IconLabelList"/>
    <dgm:cxn modelId="{D32912DF-8A9D-4B46-8C77-78EAAAE31FEC}" type="presParOf" srcId="{1C073DED-ADA7-4C12-A127-371D006E6C49}" destId="{6E5A74E1-5993-47D9-83CC-78A6E58A78B8}" srcOrd="2" destOrd="0" presId="urn:microsoft.com/office/officeart/2018/2/layout/IconLabelList"/>
    <dgm:cxn modelId="{89645898-9F62-41E5-BC07-0054A640206B}" type="presParOf" srcId="{01C1CEE3-CC7C-4CDB-A48E-44A40CB66D35}" destId="{CD9033EA-9567-4768-8DF6-8A1C9E8E0F62}" srcOrd="3" destOrd="0" presId="urn:microsoft.com/office/officeart/2018/2/layout/IconLabelList"/>
    <dgm:cxn modelId="{40B35106-4CBA-424A-A10C-1D927D1AD562}" type="presParOf" srcId="{01C1CEE3-CC7C-4CDB-A48E-44A40CB66D35}" destId="{77D42EEA-5D15-4A47-971C-9470A914B3E6}" srcOrd="4" destOrd="0" presId="urn:microsoft.com/office/officeart/2018/2/layout/IconLabelList"/>
    <dgm:cxn modelId="{A48A175A-1352-4EE4-8D19-CF505E6D6849}" type="presParOf" srcId="{77D42EEA-5D15-4A47-971C-9470A914B3E6}" destId="{EA73F941-B39D-4AF6-BB09-57E4753C2FB6}" srcOrd="0" destOrd="0" presId="urn:microsoft.com/office/officeart/2018/2/layout/IconLabelList"/>
    <dgm:cxn modelId="{62121EDB-4FBD-4FF4-9F48-72ABA996F263}" type="presParOf" srcId="{77D42EEA-5D15-4A47-971C-9470A914B3E6}" destId="{4ACF1956-78DF-4F2B-BDE9-55E8B6D1FD7E}" srcOrd="1" destOrd="0" presId="urn:microsoft.com/office/officeart/2018/2/layout/IconLabelList"/>
    <dgm:cxn modelId="{B034860F-53BA-4597-9D4A-39D362D4C6C8}" type="presParOf" srcId="{77D42EEA-5D15-4A47-971C-9470A914B3E6}" destId="{BD7F1892-54C1-4F24-987C-CC37AC543D51}" srcOrd="2" destOrd="0" presId="urn:microsoft.com/office/officeart/2018/2/layout/IconLabelList"/>
    <dgm:cxn modelId="{844C67FD-6FA3-406E-A336-C5925E5E9B3E}" type="presParOf" srcId="{01C1CEE3-CC7C-4CDB-A48E-44A40CB66D35}" destId="{CD83B8CF-1DBF-49CF-9EFF-87ADF7E72568}" srcOrd="5" destOrd="0" presId="urn:microsoft.com/office/officeart/2018/2/layout/IconLabelList"/>
    <dgm:cxn modelId="{BF01D58A-611F-462B-9F2B-3CBA058B609A}" type="presParOf" srcId="{01C1CEE3-CC7C-4CDB-A48E-44A40CB66D35}" destId="{882BB373-6433-479B-80F3-3D32230A0DC4}" srcOrd="6" destOrd="0" presId="urn:microsoft.com/office/officeart/2018/2/layout/IconLabelList"/>
    <dgm:cxn modelId="{62B0547F-6601-4458-9FED-D96E3A871027}" type="presParOf" srcId="{882BB373-6433-479B-80F3-3D32230A0DC4}" destId="{5C5829E5-692C-46AF-AE80-176BA165E6CE}" srcOrd="0" destOrd="0" presId="urn:microsoft.com/office/officeart/2018/2/layout/IconLabelList"/>
    <dgm:cxn modelId="{5C403F33-5B66-45EA-90B9-41D773C57B4E}" type="presParOf" srcId="{882BB373-6433-479B-80F3-3D32230A0DC4}" destId="{113F042A-4D0E-4A85-94D6-0F8F618A7C48}" srcOrd="1" destOrd="0" presId="urn:microsoft.com/office/officeart/2018/2/layout/IconLabelList"/>
    <dgm:cxn modelId="{EBF237B9-CB90-4105-9C90-B122B2D48288}" type="presParOf" srcId="{882BB373-6433-479B-80F3-3D32230A0DC4}" destId="{0D543076-1C4D-41A4-B30D-980A84A021DD}" srcOrd="2" destOrd="0" presId="urn:microsoft.com/office/officeart/2018/2/layout/IconLabelList"/>
    <dgm:cxn modelId="{75E1D0A2-8F29-4298-AACB-197A12A70D38}" type="presParOf" srcId="{01C1CEE3-CC7C-4CDB-A48E-44A40CB66D35}" destId="{8A4D3D7E-1B7D-4050-96DA-B4D6685B810B}" srcOrd="7" destOrd="0" presId="urn:microsoft.com/office/officeart/2018/2/layout/IconLabelList"/>
    <dgm:cxn modelId="{8340E410-E8CB-4D24-9C8A-9B39ADA43B0B}" type="presParOf" srcId="{01C1CEE3-CC7C-4CDB-A48E-44A40CB66D35}" destId="{62BFE949-23B4-4981-BE1D-C81F41B7B30E}" srcOrd="8" destOrd="0" presId="urn:microsoft.com/office/officeart/2018/2/layout/IconLabelList"/>
    <dgm:cxn modelId="{6DC60199-DEF4-43D1-9D22-1C08456F1D33}" type="presParOf" srcId="{62BFE949-23B4-4981-BE1D-C81F41B7B30E}" destId="{91A4BDE3-B64A-4E9D-A46F-B9F8BDBD65DD}" srcOrd="0" destOrd="0" presId="urn:microsoft.com/office/officeart/2018/2/layout/IconLabelList"/>
    <dgm:cxn modelId="{A8C0E601-DC7F-4C26-8896-C3591DFCF4C0}" type="presParOf" srcId="{62BFE949-23B4-4981-BE1D-C81F41B7B30E}" destId="{BD8C1D4A-E4D9-425D-89B1-A239E0A5664A}" srcOrd="1" destOrd="0" presId="urn:microsoft.com/office/officeart/2018/2/layout/IconLabelList"/>
    <dgm:cxn modelId="{21FEB710-A311-446C-891E-619BA10EC16B}" type="presParOf" srcId="{62BFE949-23B4-4981-BE1D-C81F41B7B30E}" destId="{D00C9157-7ACC-484D-9DD1-CEDC6DE616F9}" srcOrd="2" destOrd="0" presId="urn:microsoft.com/office/officeart/2018/2/layout/IconLabelList"/>
    <dgm:cxn modelId="{D8370763-D632-4915-B366-B35F4F1DA53C}" type="presParOf" srcId="{01C1CEE3-CC7C-4CDB-A48E-44A40CB66D35}" destId="{F2C174A0-3F31-496A-8EA6-921A3DC0AB10}" srcOrd="9" destOrd="0" presId="urn:microsoft.com/office/officeart/2018/2/layout/IconLabelList"/>
    <dgm:cxn modelId="{F58C07A4-A84B-45E8-9D2D-A04A8F03D128}" type="presParOf" srcId="{01C1CEE3-CC7C-4CDB-A48E-44A40CB66D35}" destId="{E4C2E66A-40E2-4C27-B44C-0EB5C29BC2B7}" srcOrd="10" destOrd="0" presId="urn:microsoft.com/office/officeart/2018/2/layout/IconLabelList"/>
    <dgm:cxn modelId="{14094386-7C0F-4AFE-8FCC-C54CC73199F7}" type="presParOf" srcId="{E4C2E66A-40E2-4C27-B44C-0EB5C29BC2B7}" destId="{6FFEBBF3-ACBA-4B00-A06E-F81BF5C616D9}" srcOrd="0" destOrd="0" presId="urn:microsoft.com/office/officeart/2018/2/layout/IconLabelList"/>
    <dgm:cxn modelId="{108E4CE8-CDBC-4DAE-A51D-9FB6D3FADDC3}" type="presParOf" srcId="{E4C2E66A-40E2-4C27-B44C-0EB5C29BC2B7}" destId="{A90CFB59-AEC5-44D9-BFF0-322B36658ADB}" srcOrd="1" destOrd="0" presId="urn:microsoft.com/office/officeart/2018/2/layout/IconLabelList"/>
    <dgm:cxn modelId="{069DE270-703B-4287-BD21-732B8D642776}" type="presParOf" srcId="{E4C2E66A-40E2-4C27-B44C-0EB5C29BC2B7}" destId="{A6EF1A1C-0448-4C69-9BAB-4AEEF2D13F2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D92202-5C62-4994-9C80-DEE001B249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A840B9-E538-4C87-B589-F7F95762B200}">
      <dgm:prSet/>
      <dgm:spPr/>
      <dgm:t>
        <a:bodyPr/>
        <a:lstStyle/>
        <a:p>
          <a:pPr>
            <a:lnSpc>
              <a:spcPct val="100000"/>
            </a:lnSpc>
          </a:pPr>
          <a:endParaRPr lang="en-US" dirty="0"/>
        </a:p>
      </dgm:t>
    </dgm:pt>
    <dgm:pt modelId="{7FAD0839-1893-4125-8A09-1B063D280D86}" type="parTrans" cxnId="{F89B621A-D6C6-4D87-8019-14F2A32896F4}">
      <dgm:prSet/>
      <dgm:spPr/>
      <dgm:t>
        <a:bodyPr/>
        <a:lstStyle/>
        <a:p>
          <a:endParaRPr lang="en-US"/>
        </a:p>
      </dgm:t>
    </dgm:pt>
    <dgm:pt modelId="{4DEF9EE8-BCBF-4DB8-8765-4CF2C474A09F}" type="sibTrans" cxnId="{F89B621A-D6C6-4D87-8019-14F2A32896F4}">
      <dgm:prSet/>
      <dgm:spPr/>
      <dgm:t>
        <a:bodyPr/>
        <a:lstStyle/>
        <a:p>
          <a:endParaRPr lang="en-US"/>
        </a:p>
      </dgm:t>
    </dgm:pt>
    <dgm:pt modelId="{AE52817D-42F7-4623-A622-141668402BB6}">
      <dgm:prSet/>
      <dgm:spPr/>
      <dgm:t>
        <a:bodyPr/>
        <a:lstStyle/>
        <a:p>
          <a:pPr>
            <a:lnSpc>
              <a:spcPct val="100000"/>
            </a:lnSpc>
          </a:pPr>
          <a:r>
            <a:rPr lang="en-US"/>
            <a:t>LLumin’s CMMS+ platform is used across various industries, including healthcare, to:</a:t>
          </a:r>
        </a:p>
      </dgm:t>
    </dgm:pt>
    <dgm:pt modelId="{14F9C9A0-4070-40B8-A5AD-98D68E6ADCF8}" type="parTrans" cxnId="{D3F11E48-E36C-4139-A323-BB2DA4D50879}">
      <dgm:prSet/>
      <dgm:spPr/>
      <dgm:t>
        <a:bodyPr/>
        <a:lstStyle/>
        <a:p>
          <a:endParaRPr lang="en-US"/>
        </a:p>
      </dgm:t>
    </dgm:pt>
    <dgm:pt modelId="{3105B34B-A297-47D6-A580-CF79B776DE56}" type="sibTrans" cxnId="{D3F11E48-E36C-4139-A323-BB2DA4D50879}">
      <dgm:prSet/>
      <dgm:spPr/>
      <dgm:t>
        <a:bodyPr/>
        <a:lstStyle/>
        <a:p>
          <a:endParaRPr lang="en-US"/>
        </a:p>
      </dgm:t>
    </dgm:pt>
    <dgm:pt modelId="{C80BD385-D4B4-4141-A19A-3B872DD37277}">
      <dgm:prSet/>
      <dgm:spPr/>
      <dgm:t>
        <a:bodyPr/>
        <a:lstStyle/>
        <a:p>
          <a:pPr>
            <a:lnSpc>
              <a:spcPct val="100000"/>
            </a:lnSpc>
          </a:pPr>
          <a:r>
            <a:rPr lang="en-US"/>
            <a:t>Automate maintenance scheduling</a:t>
          </a:r>
        </a:p>
      </dgm:t>
    </dgm:pt>
    <dgm:pt modelId="{FC2CEF56-30E1-4072-8622-D1E76BD70980}" type="parTrans" cxnId="{F0B469C0-A51C-4969-8547-EEB879BC76C3}">
      <dgm:prSet/>
      <dgm:spPr/>
      <dgm:t>
        <a:bodyPr/>
        <a:lstStyle/>
        <a:p>
          <a:endParaRPr lang="en-US"/>
        </a:p>
      </dgm:t>
    </dgm:pt>
    <dgm:pt modelId="{9FFFD0B3-E5C3-488B-8528-DFB8E16EFE63}" type="sibTrans" cxnId="{F0B469C0-A51C-4969-8547-EEB879BC76C3}">
      <dgm:prSet/>
      <dgm:spPr/>
      <dgm:t>
        <a:bodyPr/>
        <a:lstStyle/>
        <a:p>
          <a:endParaRPr lang="en-US"/>
        </a:p>
      </dgm:t>
    </dgm:pt>
    <dgm:pt modelId="{E05412D3-2751-42C2-985D-97AAB856ABC5}">
      <dgm:prSet/>
      <dgm:spPr/>
      <dgm:t>
        <a:bodyPr/>
        <a:lstStyle/>
        <a:p>
          <a:pPr>
            <a:lnSpc>
              <a:spcPct val="100000"/>
            </a:lnSpc>
          </a:pPr>
          <a:r>
            <a:rPr lang="en-US" dirty="0"/>
            <a:t>Trigger alerts based on sensor thresholds</a:t>
          </a:r>
        </a:p>
      </dgm:t>
    </dgm:pt>
    <dgm:pt modelId="{77140F4B-B2CB-4446-8CC2-66D2BD46F3B4}" type="parTrans" cxnId="{06FE60D0-D013-4311-8AC8-6B3AAF956045}">
      <dgm:prSet/>
      <dgm:spPr/>
      <dgm:t>
        <a:bodyPr/>
        <a:lstStyle/>
        <a:p>
          <a:endParaRPr lang="en-US"/>
        </a:p>
      </dgm:t>
    </dgm:pt>
    <dgm:pt modelId="{F8C5BC32-5D89-446D-95F0-F927278F7FB5}" type="sibTrans" cxnId="{06FE60D0-D013-4311-8AC8-6B3AAF956045}">
      <dgm:prSet/>
      <dgm:spPr/>
      <dgm:t>
        <a:bodyPr/>
        <a:lstStyle/>
        <a:p>
          <a:endParaRPr lang="en-US"/>
        </a:p>
      </dgm:t>
    </dgm:pt>
    <dgm:pt modelId="{C850B793-0393-46EE-98E5-ACFF9CD41895}">
      <dgm:prSet/>
      <dgm:spPr/>
      <dgm:t>
        <a:bodyPr/>
        <a:lstStyle/>
        <a:p>
          <a:pPr>
            <a:lnSpc>
              <a:spcPct val="100000"/>
            </a:lnSpc>
          </a:pPr>
          <a:r>
            <a:rPr lang="en-US"/>
            <a:t>Improve compliance and reduce downtime</a:t>
          </a:r>
        </a:p>
      </dgm:t>
    </dgm:pt>
    <dgm:pt modelId="{1364FEB5-C385-4CC3-82B5-1474B9295206}" type="parTrans" cxnId="{F43EB70C-66BF-4DFD-B3BA-EF5C339A7FE4}">
      <dgm:prSet/>
      <dgm:spPr/>
      <dgm:t>
        <a:bodyPr/>
        <a:lstStyle/>
        <a:p>
          <a:endParaRPr lang="en-US"/>
        </a:p>
      </dgm:t>
    </dgm:pt>
    <dgm:pt modelId="{77F960B4-8361-41E3-B885-E3A9FDF119EF}" type="sibTrans" cxnId="{F43EB70C-66BF-4DFD-B3BA-EF5C339A7FE4}">
      <dgm:prSet/>
      <dgm:spPr/>
      <dgm:t>
        <a:bodyPr/>
        <a:lstStyle/>
        <a:p>
          <a:endParaRPr lang="en-US"/>
        </a:p>
      </dgm:t>
    </dgm:pt>
    <dgm:pt modelId="{8CB41968-DAB8-4D2F-BEA5-3CC0E9B3B924}">
      <dgm:prSet/>
      <dgm:spPr/>
      <dgm:t>
        <a:bodyPr/>
        <a:lstStyle/>
        <a:p>
          <a:pPr>
            <a:lnSpc>
              <a:spcPct val="100000"/>
            </a:lnSpc>
          </a:pPr>
          <a:r>
            <a:rPr lang="en-US"/>
            <a:t>Case studies include applications in food safety, education, and energy sectors, with measurable improvements in uptime and maintenance efficiency3.</a:t>
          </a:r>
        </a:p>
      </dgm:t>
    </dgm:pt>
    <dgm:pt modelId="{3F2CD3AA-2385-4CE8-8D42-7B5C444E73EB}" type="parTrans" cxnId="{DF32BD2C-DEF6-468C-8607-5048FE776107}">
      <dgm:prSet/>
      <dgm:spPr/>
      <dgm:t>
        <a:bodyPr/>
        <a:lstStyle/>
        <a:p>
          <a:endParaRPr lang="en-US"/>
        </a:p>
      </dgm:t>
    </dgm:pt>
    <dgm:pt modelId="{C11D8B42-E256-475D-A73F-EA2D158DC1E3}" type="sibTrans" cxnId="{DF32BD2C-DEF6-468C-8607-5048FE776107}">
      <dgm:prSet/>
      <dgm:spPr/>
      <dgm:t>
        <a:bodyPr/>
        <a:lstStyle/>
        <a:p>
          <a:endParaRPr lang="en-US"/>
        </a:p>
      </dgm:t>
    </dgm:pt>
    <dgm:pt modelId="{364C3F17-2F13-46A3-A6E0-3487ABD2C6EC}">
      <dgm:prSet/>
      <dgm:spPr/>
      <dgm:t>
        <a:bodyPr/>
        <a:lstStyle/>
        <a:p>
          <a:pPr>
            <a:lnSpc>
              <a:spcPct val="100000"/>
            </a:lnSpc>
          </a:pPr>
          <a:r>
            <a:rPr lang="en-US"/>
            <a:t>🔗 View LLumin’s case studies-</a:t>
          </a:r>
          <a:r>
            <a:rPr lang="en-US">
              <a:hlinkClick xmlns:r="http://schemas.openxmlformats.org/officeDocument/2006/relationships" r:id="rId1"/>
            </a:rPr>
            <a:t>LLumin’s CMMS+ Predictive Maintenance Case Studies</a:t>
          </a:r>
          <a:endParaRPr lang="en-US"/>
        </a:p>
      </dgm:t>
    </dgm:pt>
    <dgm:pt modelId="{0A4986DD-B128-42EA-96AE-5E0B6E7EB707}" type="parTrans" cxnId="{B4DA46C1-1C5E-4120-921A-969BDAA2850D}">
      <dgm:prSet/>
      <dgm:spPr/>
      <dgm:t>
        <a:bodyPr/>
        <a:lstStyle/>
        <a:p>
          <a:endParaRPr lang="en-US"/>
        </a:p>
      </dgm:t>
    </dgm:pt>
    <dgm:pt modelId="{B26E40AD-0E21-4648-BB05-BD7CFAE68B38}" type="sibTrans" cxnId="{B4DA46C1-1C5E-4120-921A-969BDAA2850D}">
      <dgm:prSet/>
      <dgm:spPr/>
      <dgm:t>
        <a:bodyPr/>
        <a:lstStyle/>
        <a:p>
          <a:endParaRPr lang="en-US"/>
        </a:p>
      </dgm:t>
    </dgm:pt>
    <dgm:pt modelId="{07E7CA6D-5263-4557-AE5D-36A9410B7423}" type="pres">
      <dgm:prSet presAssocID="{42D92202-5C62-4994-9C80-DEE001B249E7}" presName="root" presStyleCnt="0">
        <dgm:presLayoutVars>
          <dgm:dir/>
          <dgm:resizeHandles val="exact"/>
        </dgm:presLayoutVars>
      </dgm:prSet>
      <dgm:spPr/>
    </dgm:pt>
    <dgm:pt modelId="{1ECD5F5D-E001-4E5B-B25B-F7D2DA2D51B5}" type="pres">
      <dgm:prSet presAssocID="{07A840B9-E538-4C87-B589-F7F95762B200}" presName="compNode" presStyleCnt="0"/>
      <dgm:spPr/>
    </dgm:pt>
    <dgm:pt modelId="{383FA6CD-E702-45D4-9A75-0C48D3429940}" type="pres">
      <dgm:prSet presAssocID="{07A840B9-E538-4C87-B589-F7F95762B200}" presName="bgRect" presStyleLbl="bgShp" presStyleIdx="0" presStyleCnt="7"/>
      <dgm:spPr/>
    </dgm:pt>
    <dgm:pt modelId="{AE331E0A-A22C-43BC-8396-14C315D10434}" type="pres">
      <dgm:prSet presAssocID="{07A840B9-E538-4C87-B589-F7F95762B200}" presName="iconRect" presStyleLbl="node1" presStyleIdx="0" presStyleCnt="7"/>
      <dgm:spPr/>
    </dgm:pt>
    <dgm:pt modelId="{270064F3-B80A-492D-8162-B07BFAC14A98}" type="pres">
      <dgm:prSet presAssocID="{07A840B9-E538-4C87-B589-F7F95762B200}" presName="spaceRect" presStyleCnt="0"/>
      <dgm:spPr/>
    </dgm:pt>
    <dgm:pt modelId="{A3A1A03A-6912-4AFE-B26B-5181C39CB649}" type="pres">
      <dgm:prSet presAssocID="{07A840B9-E538-4C87-B589-F7F95762B200}" presName="parTx" presStyleLbl="revTx" presStyleIdx="0" presStyleCnt="7">
        <dgm:presLayoutVars>
          <dgm:chMax val="0"/>
          <dgm:chPref val="0"/>
        </dgm:presLayoutVars>
      </dgm:prSet>
      <dgm:spPr/>
    </dgm:pt>
    <dgm:pt modelId="{431DA03E-2C7E-456E-B14D-5294EEE76309}" type="pres">
      <dgm:prSet presAssocID="{4DEF9EE8-BCBF-4DB8-8765-4CF2C474A09F}" presName="sibTrans" presStyleCnt="0"/>
      <dgm:spPr/>
    </dgm:pt>
    <dgm:pt modelId="{D891B7B7-979E-4886-BBCE-4E681554D208}" type="pres">
      <dgm:prSet presAssocID="{AE52817D-42F7-4623-A622-141668402BB6}" presName="compNode" presStyleCnt="0"/>
      <dgm:spPr/>
    </dgm:pt>
    <dgm:pt modelId="{94654B81-16E4-45F8-98F4-81DF0E21C518}" type="pres">
      <dgm:prSet presAssocID="{AE52817D-42F7-4623-A622-141668402BB6}" presName="bgRect" presStyleLbl="bgShp" presStyleIdx="1" presStyleCnt="7"/>
      <dgm:spPr/>
    </dgm:pt>
    <dgm:pt modelId="{0C2BC642-84B9-4698-AA5D-A006E7C4C46A}" type="pres">
      <dgm:prSet presAssocID="{AE52817D-42F7-4623-A622-141668402BB6}" presName="iconRect" presStyleLbl="node1" presStyleIdx="1"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oothpaste"/>
        </a:ext>
      </dgm:extLst>
    </dgm:pt>
    <dgm:pt modelId="{385B3EA7-C9EF-4EDB-B0A5-7D7391E7E200}" type="pres">
      <dgm:prSet presAssocID="{AE52817D-42F7-4623-A622-141668402BB6}" presName="spaceRect" presStyleCnt="0"/>
      <dgm:spPr/>
    </dgm:pt>
    <dgm:pt modelId="{B3A0B858-DF18-44F1-A37A-3701D8014BAB}" type="pres">
      <dgm:prSet presAssocID="{AE52817D-42F7-4623-A622-141668402BB6}" presName="parTx" presStyleLbl="revTx" presStyleIdx="1" presStyleCnt="7">
        <dgm:presLayoutVars>
          <dgm:chMax val="0"/>
          <dgm:chPref val="0"/>
        </dgm:presLayoutVars>
      </dgm:prSet>
      <dgm:spPr/>
    </dgm:pt>
    <dgm:pt modelId="{388FDEE7-FFEA-48ED-B365-DAF87A37800F}" type="pres">
      <dgm:prSet presAssocID="{3105B34B-A297-47D6-A580-CF79B776DE56}" presName="sibTrans" presStyleCnt="0"/>
      <dgm:spPr/>
    </dgm:pt>
    <dgm:pt modelId="{207F26EE-818A-4EA6-AC9A-D355940CE8F8}" type="pres">
      <dgm:prSet presAssocID="{C80BD385-D4B4-4141-A19A-3B872DD37277}" presName="compNode" presStyleCnt="0"/>
      <dgm:spPr/>
    </dgm:pt>
    <dgm:pt modelId="{223769A0-B276-4925-B107-5ABBF9548894}" type="pres">
      <dgm:prSet presAssocID="{C80BD385-D4B4-4141-A19A-3B872DD37277}" presName="bgRect" presStyleLbl="bgShp" presStyleIdx="2" presStyleCnt="7"/>
      <dgm:spPr/>
    </dgm:pt>
    <dgm:pt modelId="{A588F662-CA8B-41D4-8A45-C86F6FDA4CFE}" type="pres">
      <dgm:prSet presAssocID="{C80BD385-D4B4-4141-A19A-3B872DD37277}" presName="iconRect" presStyleLbl="node1" presStyleIdx="2" presStyleCnt="7"/>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ools"/>
        </a:ext>
      </dgm:extLst>
    </dgm:pt>
    <dgm:pt modelId="{1297716D-C4B8-46DD-A576-4AD4B74EC62A}" type="pres">
      <dgm:prSet presAssocID="{C80BD385-D4B4-4141-A19A-3B872DD37277}" presName="spaceRect" presStyleCnt="0"/>
      <dgm:spPr/>
    </dgm:pt>
    <dgm:pt modelId="{F4AF0782-FDD7-489A-8F0E-AAE9AB5B7DD7}" type="pres">
      <dgm:prSet presAssocID="{C80BD385-D4B4-4141-A19A-3B872DD37277}" presName="parTx" presStyleLbl="revTx" presStyleIdx="2" presStyleCnt="7">
        <dgm:presLayoutVars>
          <dgm:chMax val="0"/>
          <dgm:chPref val="0"/>
        </dgm:presLayoutVars>
      </dgm:prSet>
      <dgm:spPr/>
    </dgm:pt>
    <dgm:pt modelId="{939E2643-EBAD-447E-B838-96C1A4F3B843}" type="pres">
      <dgm:prSet presAssocID="{9FFFD0B3-E5C3-488B-8528-DFB8E16EFE63}" presName="sibTrans" presStyleCnt="0"/>
      <dgm:spPr/>
    </dgm:pt>
    <dgm:pt modelId="{07595E9E-C075-4AED-8D77-6FE8BA15BE75}" type="pres">
      <dgm:prSet presAssocID="{E05412D3-2751-42C2-985D-97AAB856ABC5}" presName="compNode" presStyleCnt="0"/>
      <dgm:spPr/>
    </dgm:pt>
    <dgm:pt modelId="{27FE98B1-5707-4155-A00E-4255B36C7B6B}" type="pres">
      <dgm:prSet presAssocID="{E05412D3-2751-42C2-985D-97AAB856ABC5}" presName="bgRect" presStyleLbl="bgShp" presStyleIdx="3" presStyleCnt="7"/>
      <dgm:spPr/>
    </dgm:pt>
    <dgm:pt modelId="{5909B804-F604-4777-81D8-972913D15DDA}" type="pres">
      <dgm:prSet presAssocID="{E05412D3-2751-42C2-985D-97AAB856ABC5}"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Warning"/>
        </a:ext>
      </dgm:extLst>
    </dgm:pt>
    <dgm:pt modelId="{9B63803F-BFBE-4470-B7D8-DF0131A01CC7}" type="pres">
      <dgm:prSet presAssocID="{E05412D3-2751-42C2-985D-97AAB856ABC5}" presName="spaceRect" presStyleCnt="0"/>
      <dgm:spPr/>
    </dgm:pt>
    <dgm:pt modelId="{61B82A66-98CB-40C7-935F-E06D83C20718}" type="pres">
      <dgm:prSet presAssocID="{E05412D3-2751-42C2-985D-97AAB856ABC5}" presName="parTx" presStyleLbl="revTx" presStyleIdx="3" presStyleCnt="7">
        <dgm:presLayoutVars>
          <dgm:chMax val="0"/>
          <dgm:chPref val="0"/>
        </dgm:presLayoutVars>
      </dgm:prSet>
      <dgm:spPr/>
    </dgm:pt>
    <dgm:pt modelId="{EDB53979-F224-48E8-85DC-302C39A8E01F}" type="pres">
      <dgm:prSet presAssocID="{F8C5BC32-5D89-446D-95F0-F927278F7FB5}" presName="sibTrans" presStyleCnt="0"/>
      <dgm:spPr/>
    </dgm:pt>
    <dgm:pt modelId="{121ACFF9-152B-4616-88AB-D0243EBE77A8}" type="pres">
      <dgm:prSet presAssocID="{C850B793-0393-46EE-98E5-ACFF9CD41895}" presName="compNode" presStyleCnt="0"/>
      <dgm:spPr/>
    </dgm:pt>
    <dgm:pt modelId="{4E7348BD-C91E-4AC5-A7F9-3DFAA1448227}" type="pres">
      <dgm:prSet presAssocID="{C850B793-0393-46EE-98E5-ACFF9CD41895}" presName="bgRect" presStyleLbl="bgShp" presStyleIdx="4" presStyleCnt="7"/>
      <dgm:spPr/>
    </dgm:pt>
    <dgm:pt modelId="{CA6ACE4F-D8E0-4562-B3D1-15288A43094B}" type="pres">
      <dgm:prSet presAssocID="{C850B793-0393-46EE-98E5-ACFF9CD41895}" presName="iconRect" presStyleLbl="node1" presStyleIdx="4"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Upward trend"/>
        </a:ext>
      </dgm:extLst>
    </dgm:pt>
    <dgm:pt modelId="{50876318-E907-403F-AFA6-41878C9E7827}" type="pres">
      <dgm:prSet presAssocID="{C850B793-0393-46EE-98E5-ACFF9CD41895}" presName="spaceRect" presStyleCnt="0"/>
      <dgm:spPr/>
    </dgm:pt>
    <dgm:pt modelId="{4A30D75C-F0BA-44FB-8D4B-A4E7408990C3}" type="pres">
      <dgm:prSet presAssocID="{C850B793-0393-46EE-98E5-ACFF9CD41895}" presName="parTx" presStyleLbl="revTx" presStyleIdx="4" presStyleCnt="7">
        <dgm:presLayoutVars>
          <dgm:chMax val="0"/>
          <dgm:chPref val="0"/>
        </dgm:presLayoutVars>
      </dgm:prSet>
      <dgm:spPr/>
    </dgm:pt>
    <dgm:pt modelId="{4FE59DBB-A4FE-4E6E-9CD6-3D97ABFDB989}" type="pres">
      <dgm:prSet presAssocID="{77F960B4-8361-41E3-B885-E3A9FDF119EF}" presName="sibTrans" presStyleCnt="0"/>
      <dgm:spPr/>
    </dgm:pt>
    <dgm:pt modelId="{38ED3D92-A4F1-4FD7-822A-4B85D4B942D6}" type="pres">
      <dgm:prSet presAssocID="{8CB41968-DAB8-4D2F-BEA5-3CC0E9B3B924}" presName="compNode" presStyleCnt="0"/>
      <dgm:spPr/>
    </dgm:pt>
    <dgm:pt modelId="{9BE4B1EB-86B9-43E7-9932-FDE5F64AD144}" type="pres">
      <dgm:prSet presAssocID="{8CB41968-DAB8-4D2F-BEA5-3CC0E9B3B924}" presName="bgRect" presStyleLbl="bgShp" presStyleIdx="5" presStyleCnt="7"/>
      <dgm:spPr/>
    </dgm:pt>
    <dgm:pt modelId="{36FAA20F-BE20-429B-AA00-A062CF91043D}" type="pres">
      <dgm:prSet presAssocID="{8CB41968-DAB8-4D2F-BEA5-3CC0E9B3B924}" presName="iconRect" presStyleLbl="node1" presStyleIdx="5"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Scientist"/>
        </a:ext>
      </dgm:extLst>
    </dgm:pt>
    <dgm:pt modelId="{53635CD8-64BA-48E5-B549-B4DEDF58BECB}" type="pres">
      <dgm:prSet presAssocID="{8CB41968-DAB8-4D2F-BEA5-3CC0E9B3B924}" presName="spaceRect" presStyleCnt="0"/>
      <dgm:spPr/>
    </dgm:pt>
    <dgm:pt modelId="{1F577C31-6826-4974-AD28-F3390C3CBED6}" type="pres">
      <dgm:prSet presAssocID="{8CB41968-DAB8-4D2F-BEA5-3CC0E9B3B924}" presName="parTx" presStyleLbl="revTx" presStyleIdx="5" presStyleCnt="7">
        <dgm:presLayoutVars>
          <dgm:chMax val="0"/>
          <dgm:chPref val="0"/>
        </dgm:presLayoutVars>
      </dgm:prSet>
      <dgm:spPr/>
    </dgm:pt>
    <dgm:pt modelId="{F69DE449-9F84-4A7D-92B4-E6A76EA7D40A}" type="pres">
      <dgm:prSet presAssocID="{C11D8B42-E256-475D-A73F-EA2D158DC1E3}" presName="sibTrans" presStyleCnt="0"/>
      <dgm:spPr/>
    </dgm:pt>
    <dgm:pt modelId="{7722C9C1-5EE3-4D6F-A096-24219B78CE9F}" type="pres">
      <dgm:prSet presAssocID="{364C3F17-2F13-46A3-A6E0-3487ABD2C6EC}" presName="compNode" presStyleCnt="0"/>
      <dgm:spPr/>
    </dgm:pt>
    <dgm:pt modelId="{4BE2F65C-C450-4322-B812-CD1F4DFAEE3D}" type="pres">
      <dgm:prSet presAssocID="{364C3F17-2F13-46A3-A6E0-3487ABD2C6EC}" presName="bgRect" presStyleLbl="bgShp" presStyleIdx="6" presStyleCnt="7"/>
      <dgm:spPr/>
    </dgm:pt>
    <dgm:pt modelId="{D3889FFF-5C18-420A-9AF3-30D6D7C1B0D5}" type="pres">
      <dgm:prSet presAssocID="{364C3F17-2F13-46A3-A6E0-3487ABD2C6EC}"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Magnifying glass"/>
        </a:ext>
      </dgm:extLst>
    </dgm:pt>
    <dgm:pt modelId="{70DBAE8D-F0AD-4C76-BAFB-550F3D23BA78}" type="pres">
      <dgm:prSet presAssocID="{364C3F17-2F13-46A3-A6E0-3487ABD2C6EC}" presName="spaceRect" presStyleCnt="0"/>
      <dgm:spPr/>
    </dgm:pt>
    <dgm:pt modelId="{491A36D5-B4C9-4131-B294-C0C5BAD3BAA4}" type="pres">
      <dgm:prSet presAssocID="{364C3F17-2F13-46A3-A6E0-3487ABD2C6EC}" presName="parTx" presStyleLbl="revTx" presStyleIdx="6" presStyleCnt="7">
        <dgm:presLayoutVars>
          <dgm:chMax val="0"/>
          <dgm:chPref val="0"/>
        </dgm:presLayoutVars>
      </dgm:prSet>
      <dgm:spPr/>
    </dgm:pt>
  </dgm:ptLst>
  <dgm:cxnLst>
    <dgm:cxn modelId="{F43EB70C-66BF-4DFD-B3BA-EF5C339A7FE4}" srcId="{42D92202-5C62-4994-9C80-DEE001B249E7}" destId="{C850B793-0393-46EE-98E5-ACFF9CD41895}" srcOrd="4" destOrd="0" parTransId="{1364FEB5-C385-4CC3-82B5-1474B9295206}" sibTransId="{77F960B4-8361-41E3-B885-E3A9FDF119EF}"/>
    <dgm:cxn modelId="{F89B621A-D6C6-4D87-8019-14F2A32896F4}" srcId="{42D92202-5C62-4994-9C80-DEE001B249E7}" destId="{07A840B9-E538-4C87-B589-F7F95762B200}" srcOrd="0" destOrd="0" parTransId="{7FAD0839-1893-4125-8A09-1B063D280D86}" sibTransId="{4DEF9EE8-BCBF-4DB8-8765-4CF2C474A09F}"/>
    <dgm:cxn modelId="{520B3823-95A3-416E-8649-C6AA9A7999F3}" type="presOf" srcId="{42D92202-5C62-4994-9C80-DEE001B249E7}" destId="{07E7CA6D-5263-4557-AE5D-36A9410B7423}" srcOrd="0" destOrd="0" presId="urn:microsoft.com/office/officeart/2018/2/layout/IconVerticalSolidList"/>
    <dgm:cxn modelId="{DF32BD2C-DEF6-468C-8607-5048FE776107}" srcId="{42D92202-5C62-4994-9C80-DEE001B249E7}" destId="{8CB41968-DAB8-4D2F-BEA5-3CC0E9B3B924}" srcOrd="5" destOrd="0" parTransId="{3F2CD3AA-2385-4CE8-8D42-7B5C444E73EB}" sibTransId="{C11D8B42-E256-475D-A73F-EA2D158DC1E3}"/>
    <dgm:cxn modelId="{2A8CAF37-B824-49F9-AFF9-534E9E37CE3D}" type="presOf" srcId="{07A840B9-E538-4C87-B589-F7F95762B200}" destId="{A3A1A03A-6912-4AFE-B26B-5181C39CB649}" srcOrd="0" destOrd="0" presId="urn:microsoft.com/office/officeart/2018/2/layout/IconVerticalSolidList"/>
    <dgm:cxn modelId="{1A81365B-7B03-4560-8F70-8D1A080E2E4D}" type="presOf" srcId="{AE52817D-42F7-4623-A622-141668402BB6}" destId="{B3A0B858-DF18-44F1-A37A-3701D8014BAB}" srcOrd="0" destOrd="0" presId="urn:microsoft.com/office/officeart/2018/2/layout/IconVerticalSolidList"/>
    <dgm:cxn modelId="{1848445C-0501-488E-B26F-769E09270C78}" type="presOf" srcId="{C80BD385-D4B4-4141-A19A-3B872DD37277}" destId="{F4AF0782-FDD7-489A-8F0E-AAE9AB5B7DD7}" srcOrd="0" destOrd="0" presId="urn:microsoft.com/office/officeart/2018/2/layout/IconVerticalSolidList"/>
    <dgm:cxn modelId="{D3F11E48-E36C-4139-A323-BB2DA4D50879}" srcId="{42D92202-5C62-4994-9C80-DEE001B249E7}" destId="{AE52817D-42F7-4623-A622-141668402BB6}" srcOrd="1" destOrd="0" parTransId="{14F9C9A0-4070-40B8-A5AD-98D68E6ADCF8}" sibTransId="{3105B34B-A297-47D6-A580-CF79B776DE56}"/>
    <dgm:cxn modelId="{D792E649-D9CC-486C-BFA6-6530F5EBBBA8}" type="presOf" srcId="{8CB41968-DAB8-4D2F-BEA5-3CC0E9B3B924}" destId="{1F577C31-6826-4974-AD28-F3390C3CBED6}" srcOrd="0" destOrd="0" presId="urn:microsoft.com/office/officeart/2018/2/layout/IconVerticalSolidList"/>
    <dgm:cxn modelId="{44BB9450-FF1D-467F-AE81-AABFDEB9258C}" type="presOf" srcId="{E05412D3-2751-42C2-985D-97AAB856ABC5}" destId="{61B82A66-98CB-40C7-935F-E06D83C20718}" srcOrd="0" destOrd="0" presId="urn:microsoft.com/office/officeart/2018/2/layout/IconVerticalSolidList"/>
    <dgm:cxn modelId="{9D379153-786F-4496-AA37-8541592AC0A7}" type="presOf" srcId="{364C3F17-2F13-46A3-A6E0-3487ABD2C6EC}" destId="{491A36D5-B4C9-4131-B294-C0C5BAD3BAA4}" srcOrd="0" destOrd="0" presId="urn:microsoft.com/office/officeart/2018/2/layout/IconVerticalSolidList"/>
    <dgm:cxn modelId="{F6A38193-400B-4AB8-98B4-F44410BE1EBD}" type="presOf" srcId="{C850B793-0393-46EE-98E5-ACFF9CD41895}" destId="{4A30D75C-F0BA-44FB-8D4B-A4E7408990C3}" srcOrd="0" destOrd="0" presId="urn:microsoft.com/office/officeart/2018/2/layout/IconVerticalSolidList"/>
    <dgm:cxn modelId="{F0B469C0-A51C-4969-8547-EEB879BC76C3}" srcId="{42D92202-5C62-4994-9C80-DEE001B249E7}" destId="{C80BD385-D4B4-4141-A19A-3B872DD37277}" srcOrd="2" destOrd="0" parTransId="{FC2CEF56-30E1-4072-8622-D1E76BD70980}" sibTransId="{9FFFD0B3-E5C3-488B-8528-DFB8E16EFE63}"/>
    <dgm:cxn modelId="{B4DA46C1-1C5E-4120-921A-969BDAA2850D}" srcId="{42D92202-5C62-4994-9C80-DEE001B249E7}" destId="{364C3F17-2F13-46A3-A6E0-3487ABD2C6EC}" srcOrd="6" destOrd="0" parTransId="{0A4986DD-B128-42EA-96AE-5E0B6E7EB707}" sibTransId="{B26E40AD-0E21-4648-BB05-BD7CFAE68B38}"/>
    <dgm:cxn modelId="{06FE60D0-D013-4311-8AC8-6B3AAF956045}" srcId="{42D92202-5C62-4994-9C80-DEE001B249E7}" destId="{E05412D3-2751-42C2-985D-97AAB856ABC5}" srcOrd="3" destOrd="0" parTransId="{77140F4B-B2CB-4446-8CC2-66D2BD46F3B4}" sibTransId="{F8C5BC32-5D89-446D-95F0-F927278F7FB5}"/>
    <dgm:cxn modelId="{21F0E71D-E2A2-432F-89D9-D2A7DBBAAF81}" type="presParOf" srcId="{07E7CA6D-5263-4557-AE5D-36A9410B7423}" destId="{1ECD5F5D-E001-4E5B-B25B-F7D2DA2D51B5}" srcOrd="0" destOrd="0" presId="urn:microsoft.com/office/officeart/2018/2/layout/IconVerticalSolidList"/>
    <dgm:cxn modelId="{9D987EFF-8A4E-4280-B0E2-252A4C410AA1}" type="presParOf" srcId="{1ECD5F5D-E001-4E5B-B25B-F7D2DA2D51B5}" destId="{383FA6CD-E702-45D4-9A75-0C48D3429940}" srcOrd="0" destOrd="0" presId="urn:microsoft.com/office/officeart/2018/2/layout/IconVerticalSolidList"/>
    <dgm:cxn modelId="{56E27BD8-D25E-480D-988B-70A309674CE8}" type="presParOf" srcId="{1ECD5F5D-E001-4E5B-B25B-F7D2DA2D51B5}" destId="{AE331E0A-A22C-43BC-8396-14C315D10434}" srcOrd="1" destOrd="0" presId="urn:microsoft.com/office/officeart/2018/2/layout/IconVerticalSolidList"/>
    <dgm:cxn modelId="{C258D006-9A3C-4F87-8E1C-3C9BC6F883C4}" type="presParOf" srcId="{1ECD5F5D-E001-4E5B-B25B-F7D2DA2D51B5}" destId="{270064F3-B80A-492D-8162-B07BFAC14A98}" srcOrd="2" destOrd="0" presId="urn:microsoft.com/office/officeart/2018/2/layout/IconVerticalSolidList"/>
    <dgm:cxn modelId="{AA8D3F7C-7115-4A0C-B067-DBA34B8D1833}" type="presParOf" srcId="{1ECD5F5D-E001-4E5B-B25B-F7D2DA2D51B5}" destId="{A3A1A03A-6912-4AFE-B26B-5181C39CB649}" srcOrd="3" destOrd="0" presId="urn:microsoft.com/office/officeart/2018/2/layout/IconVerticalSolidList"/>
    <dgm:cxn modelId="{5854F9B4-72DC-4EA7-92AF-7D0A12C90E90}" type="presParOf" srcId="{07E7CA6D-5263-4557-AE5D-36A9410B7423}" destId="{431DA03E-2C7E-456E-B14D-5294EEE76309}" srcOrd="1" destOrd="0" presId="urn:microsoft.com/office/officeart/2018/2/layout/IconVerticalSolidList"/>
    <dgm:cxn modelId="{AAB5790C-CB04-4531-9426-12644FFEAB1C}" type="presParOf" srcId="{07E7CA6D-5263-4557-AE5D-36A9410B7423}" destId="{D891B7B7-979E-4886-BBCE-4E681554D208}" srcOrd="2" destOrd="0" presId="urn:microsoft.com/office/officeart/2018/2/layout/IconVerticalSolidList"/>
    <dgm:cxn modelId="{4B995487-15E3-496C-912E-D45310A0774D}" type="presParOf" srcId="{D891B7B7-979E-4886-BBCE-4E681554D208}" destId="{94654B81-16E4-45F8-98F4-81DF0E21C518}" srcOrd="0" destOrd="0" presId="urn:microsoft.com/office/officeart/2018/2/layout/IconVerticalSolidList"/>
    <dgm:cxn modelId="{B2DE04F3-4C05-4456-9595-8CF6EA98674A}" type="presParOf" srcId="{D891B7B7-979E-4886-BBCE-4E681554D208}" destId="{0C2BC642-84B9-4698-AA5D-A006E7C4C46A}" srcOrd="1" destOrd="0" presId="urn:microsoft.com/office/officeart/2018/2/layout/IconVerticalSolidList"/>
    <dgm:cxn modelId="{A8A837D9-9613-405F-84AE-1E0218772668}" type="presParOf" srcId="{D891B7B7-979E-4886-BBCE-4E681554D208}" destId="{385B3EA7-C9EF-4EDB-B0A5-7D7391E7E200}" srcOrd="2" destOrd="0" presId="urn:microsoft.com/office/officeart/2018/2/layout/IconVerticalSolidList"/>
    <dgm:cxn modelId="{EF16C3A4-D96C-4217-886A-82867B38AF49}" type="presParOf" srcId="{D891B7B7-979E-4886-BBCE-4E681554D208}" destId="{B3A0B858-DF18-44F1-A37A-3701D8014BAB}" srcOrd="3" destOrd="0" presId="urn:microsoft.com/office/officeart/2018/2/layout/IconVerticalSolidList"/>
    <dgm:cxn modelId="{87DE88D8-55F8-41FE-8155-29261C941291}" type="presParOf" srcId="{07E7CA6D-5263-4557-AE5D-36A9410B7423}" destId="{388FDEE7-FFEA-48ED-B365-DAF87A37800F}" srcOrd="3" destOrd="0" presId="urn:microsoft.com/office/officeart/2018/2/layout/IconVerticalSolidList"/>
    <dgm:cxn modelId="{3826D3A5-D187-4336-AEBB-EE0754931632}" type="presParOf" srcId="{07E7CA6D-5263-4557-AE5D-36A9410B7423}" destId="{207F26EE-818A-4EA6-AC9A-D355940CE8F8}" srcOrd="4" destOrd="0" presId="urn:microsoft.com/office/officeart/2018/2/layout/IconVerticalSolidList"/>
    <dgm:cxn modelId="{F86B8076-C3C6-418C-8E71-FA53F84E6445}" type="presParOf" srcId="{207F26EE-818A-4EA6-AC9A-D355940CE8F8}" destId="{223769A0-B276-4925-B107-5ABBF9548894}" srcOrd="0" destOrd="0" presId="urn:microsoft.com/office/officeart/2018/2/layout/IconVerticalSolidList"/>
    <dgm:cxn modelId="{34660087-2BE2-4939-A1FF-3C68B2BA19E8}" type="presParOf" srcId="{207F26EE-818A-4EA6-AC9A-D355940CE8F8}" destId="{A588F662-CA8B-41D4-8A45-C86F6FDA4CFE}" srcOrd="1" destOrd="0" presId="urn:microsoft.com/office/officeart/2018/2/layout/IconVerticalSolidList"/>
    <dgm:cxn modelId="{E3AC2751-EFC5-4F7E-BC2D-367A023545AD}" type="presParOf" srcId="{207F26EE-818A-4EA6-AC9A-D355940CE8F8}" destId="{1297716D-C4B8-46DD-A576-4AD4B74EC62A}" srcOrd="2" destOrd="0" presId="urn:microsoft.com/office/officeart/2018/2/layout/IconVerticalSolidList"/>
    <dgm:cxn modelId="{4B14F661-8236-41EB-BCB9-5D141BD5F790}" type="presParOf" srcId="{207F26EE-818A-4EA6-AC9A-D355940CE8F8}" destId="{F4AF0782-FDD7-489A-8F0E-AAE9AB5B7DD7}" srcOrd="3" destOrd="0" presId="urn:microsoft.com/office/officeart/2018/2/layout/IconVerticalSolidList"/>
    <dgm:cxn modelId="{812D998C-52DF-4B26-957B-4AC744FFBBBB}" type="presParOf" srcId="{07E7CA6D-5263-4557-AE5D-36A9410B7423}" destId="{939E2643-EBAD-447E-B838-96C1A4F3B843}" srcOrd="5" destOrd="0" presId="urn:microsoft.com/office/officeart/2018/2/layout/IconVerticalSolidList"/>
    <dgm:cxn modelId="{E48C34BE-FF2F-47C4-A3C9-5FC9F669BA5D}" type="presParOf" srcId="{07E7CA6D-5263-4557-AE5D-36A9410B7423}" destId="{07595E9E-C075-4AED-8D77-6FE8BA15BE75}" srcOrd="6" destOrd="0" presId="urn:microsoft.com/office/officeart/2018/2/layout/IconVerticalSolidList"/>
    <dgm:cxn modelId="{E78F6E44-7BA2-4143-B5FB-DC0DF30DC6F5}" type="presParOf" srcId="{07595E9E-C075-4AED-8D77-6FE8BA15BE75}" destId="{27FE98B1-5707-4155-A00E-4255B36C7B6B}" srcOrd="0" destOrd="0" presId="urn:microsoft.com/office/officeart/2018/2/layout/IconVerticalSolidList"/>
    <dgm:cxn modelId="{6A1B4372-38D4-4AF5-8BDD-2F2E6E34C2C8}" type="presParOf" srcId="{07595E9E-C075-4AED-8D77-6FE8BA15BE75}" destId="{5909B804-F604-4777-81D8-972913D15DDA}" srcOrd="1" destOrd="0" presId="urn:microsoft.com/office/officeart/2018/2/layout/IconVerticalSolidList"/>
    <dgm:cxn modelId="{7C5442C4-D380-4269-96C9-403C22C8B4A3}" type="presParOf" srcId="{07595E9E-C075-4AED-8D77-6FE8BA15BE75}" destId="{9B63803F-BFBE-4470-B7D8-DF0131A01CC7}" srcOrd="2" destOrd="0" presId="urn:microsoft.com/office/officeart/2018/2/layout/IconVerticalSolidList"/>
    <dgm:cxn modelId="{FC0B4D43-2534-4357-887A-B47FCB6E5232}" type="presParOf" srcId="{07595E9E-C075-4AED-8D77-6FE8BA15BE75}" destId="{61B82A66-98CB-40C7-935F-E06D83C20718}" srcOrd="3" destOrd="0" presId="urn:microsoft.com/office/officeart/2018/2/layout/IconVerticalSolidList"/>
    <dgm:cxn modelId="{10E8FCE7-C536-43EC-8A4B-F8F84EDDBD05}" type="presParOf" srcId="{07E7CA6D-5263-4557-AE5D-36A9410B7423}" destId="{EDB53979-F224-48E8-85DC-302C39A8E01F}" srcOrd="7" destOrd="0" presId="urn:microsoft.com/office/officeart/2018/2/layout/IconVerticalSolidList"/>
    <dgm:cxn modelId="{2D61602D-81C6-453D-8C28-CCE995769C25}" type="presParOf" srcId="{07E7CA6D-5263-4557-AE5D-36A9410B7423}" destId="{121ACFF9-152B-4616-88AB-D0243EBE77A8}" srcOrd="8" destOrd="0" presId="urn:microsoft.com/office/officeart/2018/2/layout/IconVerticalSolidList"/>
    <dgm:cxn modelId="{FF06E631-B114-46CF-9E76-8E6174020A97}" type="presParOf" srcId="{121ACFF9-152B-4616-88AB-D0243EBE77A8}" destId="{4E7348BD-C91E-4AC5-A7F9-3DFAA1448227}" srcOrd="0" destOrd="0" presId="urn:microsoft.com/office/officeart/2018/2/layout/IconVerticalSolidList"/>
    <dgm:cxn modelId="{A50C3D8C-F720-4A77-A54C-7CAD21A7B453}" type="presParOf" srcId="{121ACFF9-152B-4616-88AB-D0243EBE77A8}" destId="{CA6ACE4F-D8E0-4562-B3D1-15288A43094B}" srcOrd="1" destOrd="0" presId="urn:microsoft.com/office/officeart/2018/2/layout/IconVerticalSolidList"/>
    <dgm:cxn modelId="{E65B572A-34CC-4BD7-B3ED-34A3411A8576}" type="presParOf" srcId="{121ACFF9-152B-4616-88AB-D0243EBE77A8}" destId="{50876318-E907-403F-AFA6-41878C9E7827}" srcOrd="2" destOrd="0" presId="urn:microsoft.com/office/officeart/2018/2/layout/IconVerticalSolidList"/>
    <dgm:cxn modelId="{D8F72C52-64A4-4639-93B6-A70B3F69EB01}" type="presParOf" srcId="{121ACFF9-152B-4616-88AB-D0243EBE77A8}" destId="{4A30D75C-F0BA-44FB-8D4B-A4E7408990C3}" srcOrd="3" destOrd="0" presId="urn:microsoft.com/office/officeart/2018/2/layout/IconVerticalSolidList"/>
    <dgm:cxn modelId="{EF28487F-4378-4D70-BA8A-5F5F01ACBBAA}" type="presParOf" srcId="{07E7CA6D-5263-4557-AE5D-36A9410B7423}" destId="{4FE59DBB-A4FE-4E6E-9CD6-3D97ABFDB989}" srcOrd="9" destOrd="0" presId="urn:microsoft.com/office/officeart/2018/2/layout/IconVerticalSolidList"/>
    <dgm:cxn modelId="{40D7290C-4331-4ED7-984F-E811941A1A77}" type="presParOf" srcId="{07E7CA6D-5263-4557-AE5D-36A9410B7423}" destId="{38ED3D92-A4F1-4FD7-822A-4B85D4B942D6}" srcOrd="10" destOrd="0" presId="urn:microsoft.com/office/officeart/2018/2/layout/IconVerticalSolidList"/>
    <dgm:cxn modelId="{3D112B03-443D-49A8-9058-3A9B832C8F89}" type="presParOf" srcId="{38ED3D92-A4F1-4FD7-822A-4B85D4B942D6}" destId="{9BE4B1EB-86B9-43E7-9932-FDE5F64AD144}" srcOrd="0" destOrd="0" presId="urn:microsoft.com/office/officeart/2018/2/layout/IconVerticalSolidList"/>
    <dgm:cxn modelId="{48D1E9AD-A131-4A65-BF52-2ED2D8766CF8}" type="presParOf" srcId="{38ED3D92-A4F1-4FD7-822A-4B85D4B942D6}" destId="{36FAA20F-BE20-429B-AA00-A062CF91043D}" srcOrd="1" destOrd="0" presId="urn:microsoft.com/office/officeart/2018/2/layout/IconVerticalSolidList"/>
    <dgm:cxn modelId="{D82FBAC1-9AE7-4B12-8447-F90D9CA7A4A4}" type="presParOf" srcId="{38ED3D92-A4F1-4FD7-822A-4B85D4B942D6}" destId="{53635CD8-64BA-48E5-B549-B4DEDF58BECB}" srcOrd="2" destOrd="0" presId="urn:microsoft.com/office/officeart/2018/2/layout/IconVerticalSolidList"/>
    <dgm:cxn modelId="{FE2A8932-4165-4F25-849F-885D60DB2E5E}" type="presParOf" srcId="{38ED3D92-A4F1-4FD7-822A-4B85D4B942D6}" destId="{1F577C31-6826-4974-AD28-F3390C3CBED6}" srcOrd="3" destOrd="0" presId="urn:microsoft.com/office/officeart/2018/2/layout/IconVerticalSolidList"/>
    <dgm:cxn modelId="{271D97B2-9D33-494F-8102-6B7251D434D5}" type="presParOf" srcId="{07E7CA6D-5263-4557-AE5D-36A9410B7423}" destId="{F69DE449-9F84-4A7D-92B4-E6A76EA7D40A}" srcOrd="11" destOrd="0" presId="urn:microsoft.com/office/officeart/2018/2/layout/IconVerticalSolidList"/>
    <dgm:cxn modelId="{50975230-5588-4B39-962C-4E77E3506F99}" type="presParOf" srcId="{07E7CA6D-5263-4557-AE5D-36A9410B7423}" destId="{7722C9C1-5EE3-4D6F-A096-24219B78CE9F}" srcOrd="12" destOrd="0" presId="urn:microsoft.com/office/officeart/2018/2/layout/IconVerticalSolidList"/>
    <dgm:cxn modelId="{ACADFD4E-8F17-483A-8332-255D479078FE}" type="presParOf" srcId="{7722C9C1-5EE3-4D6F-A096-24219B78CE9F}" destId="{4BE2F65C-C450-4322-B812-CD1F4DFAEE3D}" srcOrd="0" destOrd="0" presId="urn:microsoft.com/office/officeart/2018/2/layout/IconVerticalSolidList"/>
    <dgm:cxn modelId="{F89C0187-3B61-4B59-AA65-9DC2E9CD9B44}" type="presParOf" srcId="{7722C9C1-5EE3-4D6F-A096-24219B78CE9F}" destId="{D3889FFF-5C18-420A-9AF3-30D6D7C1B0D5}" srcOrd="1" destOrd="0" presId="urn:microsoft.com/office/officeart/2018/2/layout/IconVerticalSolidList"/>
    <dgm:cxn modelId="{2836CB09-0179-423F-BC3D-CACEF446E615}" type="presParOf" srcId="{7722C9C1-5EE3-4D6F-A096-24219B78CE9F}" destId="{70DBAE8D-F0AD-4C76-BAFB-550F3D23BA78}" srcOrd="2" destOrd="0" presId="urn:microsoft.com/office/officeart/2018/2/layout/IconVerticalSolidList"/>
    <dgm:cxn modelId="{0A10B531-F92E-4D49-8D62-E8568E35663B}" type="presParOf" srcId="{7722C9C1-5EE3-4D6F-A096-24219B78CE9F}" destId="{491A36D5-B4C9-4131-B294-C0C5BAD3BA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4707BE-3151-478F-9C86-CBB54BF9F8D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1B2A7-3FC6-4BB9-B43C-07E05C1D36DC}">
      <dgm:prSet custT="1"/>
      <dgm:spPr/>
      <dgm:t>
        <a:bodyPr/>
        <a:lstStyle/>
        <a:p>
          <a:r>
            <a:rPr lang="en-US" sz="1400"/>
            <a:t>1. Most studies focus on developed countries, limited research in Bangladesh context.</a:t>
          </a:r>
        </a:p>
      </dgm:t>
    </dgm:pt>
    <dgm:pt modelId="{4CEDEEE5-4731-4673-B926-055253A3EA37}" type="parTrans" cxnId="{E0E6C172-5F93-4C07-8441-A01B561C460F}">
      <dgm:prSet/>
      <dgm:spPr/>
      <dgm:t>
        <a:bodyPr/>
        <a:lstStyle/>
        <a:p>
          <a:endParaRPr lang="en-US" sz="1400"/>
        </a:p>
      </dgm:t>
    </dgm:pt>
    <dgm:pt modelId="{8737BCAF-420E-488B-958C-E8A788D3AF46}" type="sibTrans" cxnId="{E0E6C172-5F93-4C07-8441-A01B561C460F}">
      <dgm:prSet/>
      <dgm:spPr/>
      <dgm:t>
        <a:bodyPr/>
        <a:lstStyle/>
        <a:p>
          <a:endParaRPr lang="en-US" sz="1400"/>
        </a:p>
      </dgm:t>
    </dgm:pt>
    <dgm:pt modelId="{150A0ACF-E625-46B2-A6AE-EB1F605687AC}">
      <dgm:prSet custT="1"/>
      <dgm:spPr/>
      <dgm:t>
        <a:bodyPr/>
        <a:lstStyle/>
        <a:p>
          <a:r>
            <a:rPr lang="en-US" sz="1400" dirty="0"/>
            <a:t>2. Existing works emphasize patient data but less on equipment service and downtime data.</a:t>
          </a:r>
        </a:p>
      </dgm:t>
    </dgm:pt>
    <dgm:pt modelId="{ADEB9CEC-4FC7-4227-B292-880A0AB08F43}" type="parTrans" cxnId="{5B4CCA20-FE8B-46E2-BE48-6EE25842FF9F}">
      <dgm:prSet/>
      <dgm:spPr/>
      <dgm:t>
        <a:bodyPr/>
        <a:lstStyle/>
        <a:p>
          <a:endParaRPr lang="en-US" sz="1400"/>
        </a:p>
      </dgm:t>
    </dgm:pt>
    <dgm:pt modelId="{3FA50A56-7E6A-49D8-8EB6-7EE0EFC4BE75}" type="sibTrans" cxnId="{5B4CCA20-FE8B-46E2-BE48-6EE25842FF9F}">
      <dgm:prSet/>
      <dgm:spPr/>
      <dgm:t>
        <a:bodyPr/>
        <a:lstStyle/>
        <a:p>
          <a:endParaRPr lang="en-US" sz="1400"/>
        </a:p>
      </dgm:t>
    </dgm:pt>
    <dgm:pt modelId="{5C7663EE-A3D0-427C-9731-38375227D15A}">
      <dgm:prSet custT="1"/>
      <dgm:spPr/>
      <dgm:t>
        <a:bodyPr/>
        <a:lstStyle/>
        <a:p>
          <a:r>
            <a:rPr lang="en-US" sz="1400" dirty="0"/>
            <a:t>3. Lack of large-scale datasets (5GB+ real-world hospital machine logs).</a:t>
          </a:r>
        </a:p>
      </dgm:t>
    </dgm:pt>
    <dgm:pt modelId="{3AAA69DC-D73A-4E32-85B5-80FA4C89B5F6}" type="parTrans" cxnId="{E218D55B-FC17-46F8-9DCC-2AC111521AD7}">
      <dgm:prSet/>
      <dgm:spPr/>
      <dgm:t>
        <a:bodyPr/>
        <a:lstStyle/>
        <a:p>
          <a:endParaRPr lang="en-US" sz="1400"/>
        </a:p>
      </dgm:t>
    </dgm:pt>
    <dgm:pt modelId="{89E8D8C0-DEEB-48FA-92EA-BA54AD021D89}" type="sibTrans" cxnId="{E218D55B-FC17-46F8-9DCC-2AC111521AD7}">
      <dgm:prSet/>
      <dgm:spPr/>
      <dgm:t>
        <a:bodyPr/>
        <a:lstStyle/>
        <a:p>
          <a:endParaRPr lang="en-US" sz="1400"/>
        </a:p>
      </dgm:t>
    </dgm:pt>
    <dgm:pt modelId="{BBB443B9-B5E4-4B8E-AC68-C97975751BDB}">
      <dgm:prSet custT="1"/>
      <dgm:spPr/>
      <dgm:t>
        <a:bodyPr/>
        <a:lstStyle/>
        <a:p>
          <a:r>
            <a:rPr lang="en-US" sz="1400"/>
            <a:t>4. Few predictive models customized for local hospital infrastructure and resource constraints.</a:t>
          </a:r>
        </a:p>
      </dgm:t>
    </dgm:pt>
    <dgm:pt modelId="{5627832D-DD32-4D81-8F30-86F36B1EE6A4}" type="parTrans" cxnId="{751EE31E-863A-4AF1-B4CE-B3789F5310D7}">
      <dgm:prSet/>
      <dgm:spPr/>
      <dgm:t>
        <a:bodyPr/>
        <a:lstStyle/>
        <a:p>
          <a:endParaRPr lang="en-US" sz="1400"/>
        </a:p>
      </dgm:t>
    </dgm:pt>
    <dgm:pt modelId="{1F774BC3-EC74-44E6-B8B5-4ED01865BE27}" type="sibTrans" cxnId="{751EE31E-863A-4AF1-B4CE-B3789F5310D7}">
      <dgm:prSet/>
      <dgm:spPr/>
      <dgm:t>
        <a:bodyPr/>
        <a:lstStyle/>
        <a:p>
          <a:endParaRPr lang="en-US" sz="1400"/>
        </a:p>
      </dgm:t>
    </dgm:pt>
    <dgm:pt modelId="{1D6775EC-AFF5-41B1-BF90-23BAF3B845B3}">
      <dgm:prSet custT="1"/>
      <dgm:spPr/>
      <dgm:t>
        <a:bodyPr/>
        <a:lstStyle/>
        <a:p>
          <a:r>
            <a:rPr lang="en-US" sz="1400"/>
            <a:t>5. Minimal integration of cost analysis and financial impact of equipment downtime.</a:t>
          </a:r>
        </a:p>
      </dgm:t>
    </dgm:pt>
    <dgm:pt modelId="{59EC28FB-8B8F-4E21-84FC-3A2DA5F23A50}" type="parTrans" cxnId="{19EABA2E-29C2-4E64-91AF-E5BFD73E122C}">
      <dgm:prSet/>
      <dgm:spPr/>
      <dgm:t>
        <a:bodyPr/>
        <a:lstStyle/>
        <a:p>
          <a:endParaRPr lang="en-US" sz="1400"/>
        </a:p>
      </dgm:t>
    </dgm:pt>
    <dgm:pt modelId="{FA3FB4BF-AF18-4EE3-B502-159607C2310F}" type="sibTrans" cxnId="{19EABA2E-29C2-4E64-91AF-E5BFD73E122C}">
      <dgm:prSet/>
      <dgm:spPr/>
      <dgm:t>
        <a:bodyPr/>
        <a:lstStyle/>
        <a:p>
          <a:endParaRPr lang="en-US" sz="1400"/>
        </a:p>
      </dgm:t>
    </dgm:pt>
    <dgm:pt modelId="{45555DAC-11B3-4F6B-9E5B-361B1777F08A}" type="pres">
      <dgm:prSet presAssocID="{D64707BE-3151-478F-9C86-CBB54BF9F8D5}" presName="root" presStyleCnt="0">
        <dgm:presLayoutVars>
          <dgm:dir/>
          <dgm:resizeHandles val="exact"/>
        </dgm:presLayoutVars>
      </dgm:prSet>
      <dgm:spPr/>
    </dgm:pt>
    <dgm:pt modelId="{C65B213C-FCB1-43F5-B0E8-2E0A2AD92E10}" type="pres">
      <dgm:prSet presAssocID="{FEB1B2A7-3FC6-4BB9-B43C-07E05C1D36DC}" presName="compNode" presStyleCnt="0"/>
      <dgm:spPr/>
    </dgm:pt>
    <dgm:pt modelId="{7815C793-7588-48F0-A96D-4497525FE878}" type="pres">
      <dgm:prSet presAssocID="{FEB1B2A7-3FC6-4BB9-B43C-07E05C1D36D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F9CB5B3C-B2CE-4153-ACDB-9469FD617F1F}" type="pres">
      <dgm:prSet presAssocID="{FEB1B2A7-3FC6-4BB9-B43C-07E05C1D36DC}" presName="spaceRect" presStyleCnt="0"/>
      <dgm:spPr/>
    </dgm:pt>
    <dgm:pt modelId="{AD37E3EC-7FA8-4DE9-946A-DC26CEF59AF8}" type="pres">
      <dgm:prSet presAssocID="{FEB1B2A7-3FC6-4BB9-B43C-07E05C1D36DC}" presName="textRect" presStyleLbl="revTx" presStyleIdx="0" presStyleCnt="5">
        <dgm:presLayoutVars>
          <dgm:chMax val="1"/>
          <dgm:chPref val="1"/>
        </dgm:presLayoutVars>
      </dgm:prSet>
      <dgm:spPr/>
    </dgm:pt>
    <dgm:pt modelId="{F2287977-2FF1-4669-8DB8-50F580765E87}" type="pres">
      <dgm:prSet presAssocID="{8737BCAF-420E-488B-958C-E8A788D3AF46}" presName="sibTrans" presStyleCnt="0"/>
      <dgm:spPr/>
    </dgm:pt>
    <dgm:pt modelId="{7A1D777D-8D09-4761-8618-67ECE7CD9A31}" type="pres">
      <dgm:prSet presAssocID="{150A0ACF-E625-46B2-A6AE-EB1F605687AC}" presName="compNode" presStyleCnt="0"/>
      <dgm:spPr/>
    </dgm:pt>
    <dgm:pt modelId="{1CF15DC4-48EE-4896-A5A2-852F278AEB77}" type="pres">
      <dgm:prSet presAssocID="{150A0ACF-E625-46B2-A6AE-EB1F605687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4B8EF45-F785-473A-BC1D-5463A336F8DA}" type="pres">
      <dgm:prSet presAssocID="{150A0ACF-E625-46B2-A6AE-EB1F605687AC}" presName="spaceRect" presStyleCnt="0"/>
      <dgm:spPr/>
    </dgm:pt>
    <dgm:pt modelId="{9F1E4DCD-6AD3-4FFC-BC70-0883CA99512C}" type="pres">
      <dgm:prSet presAssocID="{150A0ACF-E625-46B2-A6AE-EB1F605687AC}" presName="textRect" presStyleLbl="revTx" presStyleIdx="1" presStyleCnt="5">
        <dgm:presLayoutVars>
          <dgm:chMax val="1"/>
          <dgm:chPref val="1"/>
        </dgm:presLayoutVars>
      </dgm:prSet>
      <dgm:spPr/>
    </dgm:pt>
    <dgm:pt modelId="{B14FF0AE-DC73-4430-8FC8-1C8F1C4AF4F8}" type="pres">
      <dgm:prSet presAssocID="{3FA50A56-7E6A-49D8-8EB6-7EE0EFC4BE75}" presName="sibTrans" presStyleCnt="0"/>
      <dgm:spPr/>
    </dgm:pt>
    <dgm:pt modelId="{2BACB0E2-D8FD-40E0-A192-AC4CFEFA8ED2}" type="pres">
      <dgm:prSet presAssocID="{5C7663EE-A3D0-427C-9731-38375227D15A}" presName="compNode" presStyleCnt="0"/>
      <dgm:spPr/>
    </dgm:pt>
    <dgm:pt modelId="{38BB3A0D-0B5D-47B3-9C23-291970A0A6D6}" type="pres">
      <dgm:prSet presAssocID="{5C7663EE-A3D0-427C-9731-38375227D15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0CA5A95-F8DA-4F8E-937B-4128BDBCBC26}" type="pres">
      <dgm:prSet presAssocID="{5C7663EE-A3D0-427C-9731-38375227D15A}" presName="spaceRect" presStyleCnt="0"/>
      <dgm:spPr/>
    </dgm:pt>
    <dgm:pt modelId="{4DA4363D-423F-47DC-AF85-DBBE87B77877}" type="pres">
      <dgm:prSet presAssocID="{5C7663EE-A3D0-427C-9731-38375227D15A}" presName="textRect" presStyleLbl="revTx" presStyleIdx="2" presStyleCnt="5">
        <dgm:presLayoutVars>
          <dgm:chMax val="1"/>
          <dgm:chPref val="1"/>
        </dgm:presLayoutVars>
      </dgm:prSet>
      <dgm:spPr/>
    </dgm:pt>
    <dgm:pt modelId="{45914C95-8D11-49D8-9923-9861E7BB68E8}" type="pres">
      <dgm:prSet presAssocID="{89E8D8C0-DEEB-48FA-92EA-BA54AD021D89}" presName="sibTrans" presStyleCnt="0"/>
      <dgm:spPr/>
    </dgm:pt>
    <dgm:pt modelId="{24234DE2-BA28-4B9B-A716-3A4D3CE51D45}" type="pres">
      <dgm:prSet presAssocID="{BBB443B9-B5E4-4B8E-AC68-C97975751BDB}" presName="compNode" presStyleCnt="0"/>
      <dgm:spPr/>
    </dgm:pt>
    <dgm:pt modelId="{0AC00E53-7D14-4D37-A960-8438EF894A33}" type="pres">
      <dgm:prSet presAssocID="{BBB443B9-B5E4-4B8E-AC68-C97975751B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spital"/>
        </a:ext>
      </dgm:extLst>
    </dgm:pt>
    <dgm:pt modelId="{F25188A8-8BCD-443B-8081-8CB86555EF8E}" type="pres">
      <dgm:prSet presAssocID="{BBB443B9-B5E4-4B8E-AC68-C97975751BDB}" presName="spaceRect" presStyleCnt="0"/>
      <dgm:spPr/>
    </dgm:pt>
    <dgm:pt modelId="{0689A257-D965-44DE-BDFB-7ED64A5C1DAB}" type="pres">
      <dgm:prSet presAssocID="{BBB443B9-B5E4-4B8E-AC68-C97975751BDB}" presName="textRect" presStyleLbl="revTx" presStyleIdx="3" presStyleCnt="5">
        <dgm:presLayoutVars>
          <dgm:chMax val="1"/>
          <dgm:chPref val="1"/>
        </dgm:presLayoutVars>
      </dgm:prSet>
      <dgm:spPr/>
    </dgm:pt>
    <dgm:pt modelId="{6378E88D-B4A3-47B5-B914-E6BA0B5572B4}" type="pres">
      <dgm:prSet presAssocID="{1F774BC3-EC74-44E6-B8B5-4ED01865BE27}" presName="sibTrans" presStyleCnt="0"/>
      <dgm:spPr/>
    </dgm:pt>
    <dgm:pt modelId="{3E63745C-833F-4BD3-9EE7-43C39E59C505}" type="pres">
      <dgm:prSet presAssocID="{1D6775EC-AFF5-41B1-BF90-23BAF3B845B3}" presName="compNode" presStyleCnt="0"/>
      <dgm:spPr/>
    </dgm:pt>
    <dgm:pt modelId="{A71B17D1-2DE1-4781-B86F-04B14074CEFE}" type="pres">
      <dgm:prSet presAssocID="{1D6775EC-AFF5-41B1-BF90-23BAF3B845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64F00DB1-7365-470C-8953-7516BE53D247}" type="pres">
      <dgm:prSet presAssocID="{1D6775EC-AFF5-41B1-BF90-23BAF3B845B3}" presName="spaceRect" presStyleCnt="0"/>
      <dgm:spPr/>
    </dgm:pt>
    <dgm:pt modelId="{1C1B8A6F-18A6-4F12-9CAC-5576EFBEB041}" type="pres">
      <dgm:prSet presAssocID="{1D6775EC-AFF5-41B1-BF90-23BAF3B845B3}" presName="textRect" presStyleLbl="revTx" presStyleIdx="4" presStyleCnt="5">
        <dgm:presLayoutVars>
          <dgm:chMax val="1"/>
          <dgm:chPref val="1"/>
        </dgm:presLayoutVars>
      </dgm:prSet>
      <dgm:spPr/>
    </dgm:pt>
  </dgm:ptLst>
  <dgm:cxnLst>
    <dgm:cxn modelId="{751EE31E-863A-4AF1-B4CE-B3789F5310D7}" srcId="{D64707BE-3151-478F-9C86-CBB54BF9F8D5}" destId="{BBB443B9-B5E4-4B8E-AC68-C97975751BDB}" srcOrd="3" destOrd="0" parTransId="{5627832D-DD32-4D81-8F30-86F36B1EE6A4}" sibTransId="{1F774BC3-EC74-44E6-B8B5-4ED01865BE27}"/>
    <dgm:cxn modelId="{5B4CCA20-FE8B-46E2-BE48-6EE25842FF9F}" srcId="{D64707BE-3151-478F-9C86-CBB54BF9F8D5}" destId="{150A0ACF-E625-46B2-A6AE-EB1F605687AC}" srcOrd="1" destOrd="0" parTransId="{ADEB9CEC-4FC7-4227-B292-880A0AB08F43}" sibTransId="{3FA50A56-7E6A-49D8-8EB6-7EE0EFC4BE75}"/>
    <dgm:cxn modelId="{19EABA2E-29C2-4E64-91AF-E5BFD73E122C}" srcId="{D64707BE-3151-478F-9C86-CBB54BF9F8D5}" destId="{1D6775EC-AFF5-41B1-BF90-23BAF3B845B3}" srcOrd="4" destOrd="0" parTransId="{59EC28FB-8B8F-4E21-84FC-3A2DA5F23A50}" sibTransId="{FA3FB4BF-AF18-4EE3-B502-159607C2310F}"/>
    <dgm:cxn modelId="{C0607F31-EAB0-4D53-9CFE-257B4F6CAAAF}" type="presOf" srcId="{FEB1B2A7-3FC6-4BB9-B43C-07E05C1D36DC}" destId="{AD37E3EC-7FA8-4DE9-946A-DC26CEF59AF8}" srcOrd="0" destOrd="0" presId="urn:microsoft.com/office/officeart/2018/2/layout/IconLabelList"/>
    <dgm:cxn modelId="{CAB6585B-1B4B-48AD-8E19-90B01CE60CEE}" type="presOf" srcId="{D64707BE-3151-478F-9C86-CBB54BF9F8D5}" destId="{45555DAC-11B3-4F6B-9E5B-361B1777F08A}" srcOrd="0" destOrd="0" presId="urn:microsoft.com/office/officeart/2018/2/layout/IconLabelList"/>
    <dgm:cxn modelId="{E218D55B-FC17-46F8-9DCC-2AC111521AD7}" srcId="{D64707BE-3151-478F-9C86-CBB54BF9F8D5}" destId="{5C7663EE-A3D0-427C-9731-38375227D15A}" srcOrd="2" destOrd="0" parTransId="{3AAA69DC-D73A-4E32-85B5-80FA4C89B5F6}" sibTransId="{89E8D8C0-DEEB-48FA-92EA-BA54AD021D89}"/>
    <dgm:cxn modelId="{E0E6C172-5F93-4C07-8441-A01B561C460F}" srcId="{D64707BE-3151-478F-9C86-CBB54BF9F8D5}" destId="{FEB1B2A7-3FC6-4BB9-B43C-07E05C1D36DC}" srcOrd="0" destOrd="0" parTransId="{4CEDEEE5-4731-4673-B926-055253A3EA37}" sibTransId="{8737BCAF-420E-488B-958C-E8A788D3AF46}"/>
    <dgm:cxn modelId="{7DBCF779-816B-41F9-A329-A548AEDE0E9A}" type="presOf" srcId="{150A0ACF-E625-46B2-A6AE-EB1F605687AC}" destId="{9F1E4DCD-6AD3-4FFC-BC70-0883CA99512C}" srcOrd="0" destOrd="0" presId="urn:microsoft.com/office/officeart/2018/2/layout/IconLabelList"/>
    <dgm:cxn modelId="{6566D87F-C571-4ECD-8B04-C39FCB6DBA15}" type="presOf" srcId="{1D6775EC-AFF5-41B1-BF90-23BAF3B845B3}" destId="{1C1B8A6F-18A6-4F12-9CAC-5576EFBEB041}" srcOrd="0" destOrd="0" presId="urn:microsoft.com/office/officeart/2018/2/layout/IconLabelList"/>
    <dgm:cxn modelId="{717965A3-298A-48D1-8E90-8067E9A38C39}" type="presOf" srcId="{BBB443B9-B5E4-4B8E-AC68-C97975751BDB}" destId="{0689A257-D965-44DE-BDFB-7ED64A5C1DAB}" srcOrd="0" destOrd="0" presId="urn:microsoft.com/office/officeart/2018/2/layout/IconLabelList"/>
    <dgm:cxn modelId="{558B8FC9-303C-40C1-AE3E-81C991C7C2CE}" type="presOf" srcId="{5C7663EE-A3D0-427C-9731-38375227D15A}" destId="{4DA4363D-423F-47DC-AF85-DBBE87B77877}" srcOrd="0" destOrd="0" presId="urn:microsoft.com/office/officeart/2018/2/layout/IconLabelList"/>
    <dgm:cxn modelId="{23C808DD-2F03-48A4-A9FA-14D7649C2099}" type="presParOf" srcId="{45555DAC-11B3-4F6B-9E5B-361B1777F08A}" destId="{C65B213C-FCB1-43F5-B0E8-2E0A2AD92E10}" srcOrd="0" destOrd="0" presId="urn:microsoft.com/office/officeart/2018/2/layout/IconLabelList"/>
    <dgm:cxn modelId="{8967F120-9849-4257-B2F6-9BB7BBFDE236}" type="presParOf" srcId="{C65B213C-FCB1-43F5-B0E8-2E0A2AD92E10}" destId="{7815C793-7588-48F0-A96D-4497525FE878}" srcOrd="0" destOrd="0" presId="urn:microsoft.com/office/officeart/2018/2/layout/IconLabelList"/>
    <dgm:cxn modelId="{DEDC2379-A95F-4EEB-AB50-51A79B28F196}" type="presParOf" srcId="{C65B213C-FCB1-43F5-B0E8-2E0A2AD92E10}" destId="{F9CB5B3C-B2CE-4153-ACDB-9469FD617F1F}" srcOrd="1" destOrd="0" presId="urn:microsoft.com/office/officeart/2018/2/layout/IconLabelList"/>
    <dgm:cxn modelId="{9CCE4A29-5B27-48BC-854E-989C05A5C4CA}" type="presParOf" srcId="{C65B213C-FCB1-43F5-B0E8-2E0A2AD92E10}" destId="{AD37E3EC-7FA8-4DE9-946A-DC26CEF59AF8}" srcOrd="2" destOrd="0" presId="urn:microsoft.com/office/officeart/2018/2/layout/IconLabelList"/>
    <dgm:cxn modelId="{E7A3B693-8F76-4B2E-AF98-0475C6F1E4E9}" type="presParOf" srcId="{45555DAC-11B3-4F6B-9E5B-361B1777F08A}" destId="{F2287977-2FF1-4669-8DB8-50F580765E87}" srcOrd="1" destOrd="0" presId="urn:microsoft.com/office/officeart/2018/2/layout/IconLabelList"/>
    <dgm:cxn modelId="{EA06BBBD-6F72-4603-909E-C1EC6CAA4272}" type="presParOf" srcId="{45555DAC-11B3-4F6B-9E5B-361B1777F08A}" destId="{7A1D777D-8D09-4761-8618-67ECE7CD9A31}" srcOrd="2" destOrd="0" presId="urn:microsoft.com/office/officeart/2018/2/layout/IconLabelList"/>
    <dgm:cxn modelId="{B72A5720-B566-4EA1-BBE1-32BD7FF44DF1}" type="presParOf" srcId="{7A1D777D-8D09-4761-8618-67ECE7CD9A31}" destId="{1CF15DC4-48EE-4896-A5A2-852F278AEB77}" srcOrd="0" destOrd="0" presId="urn:microsoft.com/office/officeart/2018/2/layout/IconLabelList"/>
    <dgm:cxn modelId="{6EB2EA4C-E15C-45A7-BF38-75D3E5BF7747}" type="presParOf" srcId="{7A1D777D-8D09-4761-8618-67ECE7CD9A31}" destId="{F4B8EF45-F785-473A-BC1D-5463A336F8DA}" srcOrd="1" destOrd="0" presId="urn:microsoft.com/office/officeart/2018/2/layout/IconLabelList"/>
    <dgm:cxn modelId="{61CE9B77-4A73-4443-AD66-D1C198410A8B}" type="presParOf" srcId="{7A1D777D-8D09-4761-8618-67ECE7CD9A31}" destId="{9F1E4DCD-6AD3-4FFC-BC70-0883CA99512C}" srcOrd="2" destOrd="0" presId="urn:microsoft.com/office/officeart/2018/2/layout/IconLabelList"/>
    <dgm:cxn modelId="{9142E058-4860-4F4A-853E-046246622F89}" type="presParOf" srcId="{45555DAC-11B3-4F6B-9E5B-361B1777F08A}" destId="{B14FF0AE-DC73-4430-8FC8-1C8F1C4AF4F8}" srcOrd="3" destOrd="0" presId="urn:microsoft.com/office/officeart/2018/2/layout/IconLabelList"/>
    <dgm:cxn modelId="{09868B7A-4B80-45AE-8E52-B35B5D845694}" type="presParOf" srcId="{45555DAC-11B3-4F6B-9E5B-361B1777F08A}" destId="{2BACB0E2-D8FD-40E0-A192-AC4CFEFA8ED2}" srcOrd="4" destOrd="0" presId="urn:microsoft.com/office/officeart/2018/2/layout/IconLabelList"/>
    <dgm:cxn modelId="{D42EABC4-4AA5-437A-83F6-DF598A1C0CBB}" type="presParOf" srcId="{2BACB0E2-D8FD-40E0-A192-AC4CFEFA8ED2}" destId="{38BB3A0D-0B5D-47B3-9C23-291970A0A6D6}" srcOrd="0" destOrd="0" presId="urn:microsoft.com/office/officeart/2018/2/layout/IconLabelList"/>
    <dgm:cxn modelId="{943DD3F9-730C-4FCA-B381-BCC3067E392E}" type="presParOf" srcId="{2BACB0E2-D8FD-40E0-A192-AC4CFEFA8ED2}" destId="{70CA5A95-F8DA-4F8E-937B-4128BDBCBC26}" srcOrd="1" destOrd="0" presId="urn:microsoft.com/office/officeart/2018/2/layout/IconLabelList"/>
    <dgm:cxn modelId="{06EE7961-38FD-4C94-A82D-525DCBF96587}" type="presParOf" srcId="{2BACB0E2-D8FD-40E0-A192-AC4CFEFA8ED2}" destId="{4DA4363D-423F-47DC-AF85-DBBE87B77877}" srcOrd="2" destOrd="0" presId="urn:microsoft.com/office/officeart/2018/2/layout/IconLabelList"/>
    <dgm:cxn modelId="{A20DEE2B-161F-4A11-9F67-1E04F6AE51DE}" type="presParOf" srcId="{45555DAC-11B3-4F6B-9E5B-361B1777F08A}" destId="{45914C95-8D11-49D8-9923-9861E7BB68E8}" srcOrd="5" destOrd="0" presId="urn:microsoft.com/office/officeart/2018/2/layout/IconLabelList"/>
    <dgm:cxn modelId="{073E72FD-08F5-4F92-94F0-0BB6C55B0D84}" type="presParOf" srcId="{45555DAC-11B3-4F6B-9E5B-361B1777F08A}" destId="{24234DE2-BA28-4B9B-A716-3A4D3CE51D45}" srcOrd="6" destOrd="0" presId="urn:microsoft.com/office/officeart/2018/2/layout/IconLabelList"/>
    <dgm:cxn modelId="{16C0FBCE-14B0-4E72-9444-589BB9183CCC}" type="presParOf" srcId="{24234DE2-BA28-4B9B-A716-3A4D3CE51D45}" destId="{0AC00E53-7D14-4D37-A960-8438EF894A33}" srcOrd="0" destOrd="0" presId="urn:microsoft.com/office/officeart/2018/2/layout/IconLabelList"/>
    <dgm:cxn modelId="{35B9F6C7-2C6C-4588-A74F-C27DD064ECB5}" type="presParOf" srcId="{24234DE2-BA28-4B9B-A716-3A4D3CE51D45}" destId="{F25188A8-8BCD-443B-8081-8CB86555EF8E}" srcOrd="1" destOrd="0" presId="urn:microsoft.com/office/officeart/2018/2/layout/IconLabelList"/>
    <dgm:cxn modelId="{6D58B095-ECF3-4B46-9E00-74129D465758}" type="presParOf" srcId="{24234DE2-BA28-4B9B-A716-3A4D3CE51D45}" destId="{0689A257-D965-44DE-BDFB-7ED64A5C1DAB}" srcOrd="2" destOrd="0" presId="urn:microsoft.com/office/officeart/2018/2/layout/IconLabelList"/>
    <dgm:cxn modelId="{FF637771-08BE-4B96-BAA2-A65133141B21}" type="presParOf" srcId="{45555DAC-11B3-4F6B-9E5B-361B1777F08A}" destId="{6378E88D-B4A3-47B5-B914-E6BA0B5572B4}" srcOrd="7" destOrd="0" presId="urn:microsoft.com/office/officeart/2018/2/layout/IconLabelList"/>
    <dgm:cxn modelId="{1DD5621A-D5F4-4CA5-963C-C5176824ECE7}" type="presParOf" srcId="{45555DAC-11B3-4F6B-9E5B-361B1777F08A}" destId="{3E63745C-833F-4BD3-9EE7-43C39E59C505}" srcOrd="8" destOrd="0" presId="urn:microsoft.com/office/officeart/2018/2/layout/IconLabelList"/>
    <dgm:cxn modelId="{A1AA7E91-6FD7-49DB-A9F4-272BC1D3E6E1}" type="presParOf" srcId="{3E63745C-833F-4BD3-9EE7-43C39E59C505}" destId="{A71B17D1-2DE1-4781-B86F-04B14074CEFE}" srcOrd="0" destOrd="0" presId="urn:microsoft.com/office/officeart/2018/2/layout/IconLabelList"/>
    <dgm:cxn modelId="{D57FF7D8-F668-44BC-BB7A-1A0ADDB1CD0D}" type="presParOf" srcId="{3E63745C-833F-4BD3-9EE7-43C39E59C505}" destId="{64F00DB1-7365-470C-8953-7516BE53D247}" srcOrd="1" destOrd="0" presId="urn:microsoft.com/office/officeart/2018/2/layout/IconLabelList"/>
    <dgm:cxn modelId="{1F199E4F-1C4D-4707-813B-E44849CFC149}" type="presParOf" srcId="{3E63745C-833F-4BD3-9EE7-43C39E59C505}" destId="{1C1B8A6F-18A6-4F12-9CAC-5576EFBEB04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BF9B73-35CE-4156-9BA3-B147E5D1876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41A9B48-45AE-4051-9A25-CE3C7E8CD404}">
      <dgm:prSet/>
      <dgm:spPr/>
      <dgm:t>
        <a:bodyPr/>
        <a:lstStyle/>
        <a:p>
          <a:r>
            <a:rPr lang="en-US"/>
            <a:t>TTR- Total Time to Repair</a:t>
          </a:r>
        </a:p>
      </dgm:t>
    </dgm:pt>
    <dgm:pt modelId="{4B079462-B450-4182-806C-5FEE297F75C8}" type="parTrans" cxnId="{61F6F232-2917-4261-8846-079749C47677}">
      <dgm:prSet/>
      <dgm:spPr/>
      <dgm:t>
        <a:bodyPr/>
        <a:lstStyle/>
        <a:p>
          <a:endParaRPr lang="en-US"/>
        </a:p>
      </dgm:t>
    </dgm:pt>
    <dgm:pt modelId="{71976C22-5A32-4EDD-B0E7-3CFB273DBC4B}" type="sibTrans" cxnId="{61F6F232-2917-4261-8846-079749C47677}">
      <dgm:prSet/>
      <dgm:spPr/>
      <dgm:t>
        <a:bodyPr/>
        <a:lstStyle/>
        <a:p>
          <a:endParaRPr lang="en-US"/>
        </a:p>
      </dgm:t>
    </dgm:pt>
    <dgm:pt modelId="{8C012199-E508-4C3E-9444-DCF5355B7780}">
      <dgm:prSet/>
      <dgm:spPr/>
      <dgm:t>
        <a:bodyPr/>
        <a:lstStyle/>
        <a:p>
          <a:r>
            <a:rPr lang="en-US"/>
            <a:t>ETTR- Elapse Time to Repair </a:t>
          </a:r>
        </a:p>
      </dgm:t>
    </dgm:pt>
    <dgm:pt modelId="{A5F7179F-9673-463B-9934-495F26A7F597}" type="parTrans" cxnId="{79D76211-0382-4195-A449-49D03BD31239}">
      <dgm:prSet/>
      <dgm:spPr/>
      <dgm:t>
        <a:bodyPr/>
        <a:lstStyle/>
        <a:p>
          <a:endParaRPr lang="en-US"/>
        </a:p>
      </dgm:t>
    </dgm:pt>
    <dgm:pt modelId="{1B071FA3-34A9-4551-B4E4-1A911F838BBA}" type="sibTrans" cxnId="{79D76211-0382-4195-A449-49D03BD31239}">
      <dgm:prSet/>
      <dgm:spPr/>
      <dgm:t>
        <a:bodyPr/>
        <a:lstStyle/>
        <a:p>
          <a:endParaRPr lang="en-US"/>
        </a:p>
      </dgm:t>
    </dgm:pt>
    <dgm:pt modelId="{B607FA60-740F-4DEB-8D67-FAEC79D60453}" type="pres">
      <dgm:prSet presAssocID="{5DBF9B73-35CE-4156-9BA3-B147E5D1876C}" presName="root" presStyleCnt="0">
        <dgm:presLayoutVars>
          <dgm:dir/>
          <dgm:resizeHandles val="exact"/>
        </dgm:presLayoutVars>
      </dgm:prSet>
      <dgm:spPr/>
    </dgm:pt>
    <dgm:pt modelId="{5DD5D515-B8C5-4A19-93F3-AEE8EF1DB029}" type="pres">
      <dgm:prSet presAssocID="{5DBF9B73-35CE-4156-9BA3-B147E5D1876C}" presName="container" presStyleCnt="0">
        <dgm:presLayoutVars>
          <dgm:dir/>
          <dgm:resizeHandles val="exact"/>
        </dgm:presLayoutVars>
      </dgm:prSet>
      <dgm:spPr/>
    </dgm:pt>
    <dgm:pt modelId="{D0511CCC-E2CE-467E-B586-40C0E981B5B9}" type="pres">
      <dgm:prSet presAssocID="{E41A9B48-45AE-4051-9A25-CE3C7E8CD404}" presName="compNode" presStyleCnt="0"/>
      <dgm:spPr/>
    </dgm:pt>
    <dgm:pt modelId="{CDD3573F-9747-4FCB-BD41-640089ECFC5D}" type="pres">
      <dgm:prSet presAssocID="{E41A9B48-45AE-4051-9A25-CE3C7E8CD404}" presName="iconBgRect" presStyleLbl="bgShp" presStyleIdx="0" presStyleCnt="2"/>
      <dgm:spPr/>
    </dgm:pt>
    <dgm:pt modelId="{73DB703C-E1DE-4730-9DA6-BEB8ACC42767}" type="pres">
      <dgm:prSet presAssocID="{E41A9B48-45AE-4051-9A25-CE3C7E8CD4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AA9B8DA3-1CE9-4AEC-A290-C2D1B6DDCE2F}" type="pres">
      <dgm:prSet presAssocID="{E41A9B48-45AE-4051-9A25-CE3C7E8CD404}" presName="spaceRect" presStyleCnt="0"/>
      <dgm:spPr/>
    </dgm:pt>
    <dgm:pt modelId="{06867297-DB4C-4B20-99D3-C51C1CE72E5B}" type="pres">
      <dgm:prSet presAssocID="{E41A9B48-45AE-4051-9A25-CE3C7E8CD404}" presName="textRect" presStyleLbl="revTx" presStyleIdx="0" presStyleCnt="2">
        <dgm:presLayoutVars>
          <dgm:chMax val="1"/>
          <dgm:chPref val="1"/>
        </dgm:presLayoutVars>
      </dgm:prSet>
      <dgm:spPr/>
    </dgm:pt>
    <dgm:pt modelId="{7B9F1BD1-4D90-46F4-8CCE-53B3685B5933}" type="pres">
      <dgm:prSet presAssocID="{71976C22-5A32-4EDD-B0E7-3CFB273DBC4B}" presName="sibTrans" presStyleLbl="sibTrans2D1" presStyleIdx="0" presStyleCnt="0"/>
      <dgm:spPr/>
    </dgm:pt>
    <dgm:pt modelId="{1E598660-BF38-4F85-8867-315EEA7B673F}" type="pres">
      <dgm:prSet presAssocID="{8C012199-E508-4C3E-9444-DCF5355B7780}" presName="compNode" presStyleCnt="0"/>
      <dgm:spPr/>
    </dgm:pt>
    <dgm:pt modelId="{AE22C99B-92AF-489B-91E2-87D9A3E00F5E}" type="pres">
      <dgm:prSet presAssocID="{8C012199-E508-4C3E-9444-DCF5355B7780}" presName="iconBgRect" presStyleLbl="bgShp" presStyleIdx="1" presStyleCnt="2"/>
      <dgm:spPr/>
    </dgm:pt>
    <dgm:pt modelId="{B3B24728-EE9A-4D85-9E39-772C4D82EB5F}" type="pres">
      <dgm:prSet presAssocID="{8C012199-E508-4C3E-9444-DCF5355B77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k"/>
        </a:ext>
      </dgm:extLst>
    </dgm:pt>
    <dgm:pt modelId="{43E02758-BA92-4C9F-B9E6-D340D701E393}" type="pres">
      <dgm:prSet presAssocID="{8C012199-E508-4C3E-9444-DCF5355B7780}" presName="spaceRect" presStyleCnt="0"/>
      <dgm:spPr/>
    </dgm:pt>
    <dgm:pt modelId="{AF006256-31C8-4582-ACED-60D72A3B2924}" type="pres">
      <dgm:prSet presAssocID="{8C012199-E508-4C3E-9444-DCF5355B7780}" presName="textRect" presStyleLbl="revTx" presStyleIdx="1" presStyleCnt="2">
        <dgm:presLayoutVars>
          <dgm:chMax val="1"/>
          <dgm:chPref val="1"/>
        </dgm:presLayoutVars>
      </dgm:prSet>
      <dgm:spPr/>
    </dgm:pt>
  </dgm:ptLst>
  <dgm:cxnLst>
    <dgm:cxn modelId="{052A820A-201D-4822-A176-6E74797BBD67}" type="presOf" srcId="{71976C22-5A32-4EDD-B0E7-3CFB273DBC4B}" destId="{7B9F1BD1-4D90-46F4-8CCE-53B3685B5933}" srcOrd="0" destOrd="0" presId="urn:microsoft.com/office/officeart/2018/2/layout/IconCircleList"/>
    <dgm:cxn modelId="{79D76211-0382-4195-A449-49D03BD31239}" srcId="{5DBF9B73-35CE-4156-9BA3-B147E5D1876C}" destId="{8C012199-E508-4C3E-9444-DCF5355B7780}" srcOrd="1" destOrd="0" parTransId="{A5F7179F-9673-463B-9934-495F26A7F597}" sibTransId="{1B071FA3-34A9-4551-B4E4-1A911F838BBA}"/>
    <dgm:cxn modelId="{61F6F232-2917-4261-8846-079749C47677}" srcId="{5DBF9B73-35CE-4156-9BA3-B147E5D1876C}" destId="{E41A9B48-45AE-4051-9A25-CE3C7E8CD404}" srcOrd="0" destOrd="0" parTransId="{4B079462-B450-4182-806C-5FEE297F75C8}" sibTransId="{71976C22-5A32-4EDD-B0E7-3CFB273DBC4B}"/>
    <dgm:cxn modelId="{DDD96FAD-1457-453A-912A-4003939D2707}" type="presOf" srcId="{8C012199-E508-4C3E-9444-DCF5355B7780}" destId="{AF006256-31C8-4582-ACED-60D72A3B2924}" srcOrd="0" destOrd="0" presId="urn:microsoft.com/office/officeart/2018/2/layout/IconCircleList"/>
    <dgm:cxn modelId="{4AFA1DC4-C8DD-498C-B986-1AF127DDBF12}" type="presOf" srcId="{5DBF9B73-35CE-4156-9BA3-B147E5D1876C}" destId="{B607FA60-740F-4DEB-8D67-FAEC79D60453}" srcOrd="0" destOrd="0" presId="urn:microsoft.com/office/officeart/2018/2/layout/IconCircleList"/>
    <dgm:cxn modelId="{89CB78EB-8B99-49A8-88CA-7965207BD068}" type="presOf" srcId="{E41A9B48-45AE-4051-9A25-CE3C7E8CD404}" destId="{06867297-DB4C-4B20-99D3-C51C1CE72E5B}" srcOrd="0" destOrd="0" presId="urn:microsoft.com/office/officeart/2018/2/layout/IconCircleList"/>
    <dgm:cxn modelId="{6D2BCFCE-00A4-4CD3-A6BE-8D9C2DC483A3}" type="presParOf" srcId="{B607FA60-740F-4DEB-8D67-FAEC79D60453}" destId="{5DD5D515-B8C5-4A19-93F3-AEE8EF1DB029}" srcOrd="0" destOrd="0" presId="urn:microsoft.com/office/officeart/2018/2/layout/IconCircleList"/>
    <dgm:cxn modelId="{7167C182-EA37-497E-9DBB-49EACA89E881}" type="presParOf" srcId="{5DD5D515-B8C5-4A19-93F3-AEE8EF1DB029}" destId="{D0511CCC-E2CE-467E-B586-40C0E981B5B9}" srcOrd="0" destOrd="0" presId="urn:microsoft.com/office/officeart/2018/2/layout/IconCircleList"/>
    <dgm:cxn modelId="{8E8B30CE-1EBE-4111-9AFD-832E5951C38F}" type="presParOf" srcId="{D0511CCC-E2CE-467E-B586-40C0E981B5B9}" destId="{CDD3573F-9747-4FCB-BD41-640089ECFC5D}" srcOrd="0" destOrd="0" presId="urn:microsoft.com/office/officeart/2018/2/layout/IconCircleList"/>
    <dgm:cxn modelId="{6342D5E3-956E-4022-BAD8-98131B7E0E41}" type="presParOf" srcId="{D0511CCC-E2CE-467E-B586-40C0E981B5B9}" destId="{73DB703C-E1DE-4730-9DA6-BEB8ACC42767}" srcOrd="1" destOrd="0" presId="urn:microsoft.com/office/officeart/2018/2/layout/IconCircleList"/>
    <dgm:cxn modelId="{EFE8B985-1505-4705-B383-24F3C5D10F28}" type="presParOf" srcId="{D0511CCC-E2CE-467E-B586-40C0E981B5B9}" destId="{AA9B8DA3-1CE9-4AEC-A290-C2D1B6DDCE2F}" srcOrd="2" destOrd="0" presId="urn:microsoft.com/office/officeart/2018/2/layout/IconCircleList"/>
    <dgm:cxn modelId="{AF275CD5-0475-462F-9EA2-FE088CBE5E6F}" type="presParOf" srcId="{D0511CCC-E2CE-467E-B586-40C0E981B5B9}" destId="{06867297-DB4C-4B20-99D3-C51C1CE72E5B}" srcOrd="3" destOrd="0" presId="urn:microsoft.com/office/officeart/2018/2/layout/IconCircleList"/>
    <dgm:cxn modelId="{E9E5560B-5BBE-410D-8839-61D231003AB5}" type="presParOf" srcId="{5DD5D515-B8C5-4A19-93F3-AEE8EF1DB029}" destId="{7B9F1BD1-4D90-46F4-8CCE-53B3685B5933}" srcOrd="1" destOrd="0" presId="urn:microsoft.com/office/officeart/2018/2/layout/IconCircleList"/>
    <dgm:cxn modelId="{D6C45EF4-A4D1-4BCE-B779-E23CFD018B4A}" type="presParOf" srcId="{5DD5D515-B8C5-4A19-93F3-AEE8EF1DB029}" destId="{1E598660-BF38-4F85-8867-315EEA7B673F}" srcOrd="2" destOrd="0" presId="urn:microsoft.com/office/officeart/2018/2/layout/IconCircleList"/>
    <dgm:cxn modelId="{AAA1DDDB-4AF9-4B62-A43B-289C465AAA04}" type="presParOf" srcId="{1E598660-BF38-4F85-8867-315EEA7B673F}" destId="{AE22C99B-92AF-489B-91E2-87D9A3E00F5E}" srcOrd="0" destOrd="0" presId="urn:microsoft.com/office/officeart/2018/2/layout/IconCircleList"/>
    <dgm:cxn modelId="{2D011D19-1F87-4EC9-9322-6BE422957A72}" type="presParOf" srcId="{1E598660-BF38-4F85-8867-315EEA7B673F}" destId="{B3B24728-EE9A-4D85-9E39-772C4D82EB5F}" srcOrd="1" destOrd="0" presId="urn:microsoft.com/office/officeart/2018/2/layout/IconCircleList"/>
    <dgm:cxn modelId="{586D0B63-AA96-4F0A-9239-9DC5CA06A301}" type="presParOf" srcId="{1E598660-BF38-4F85-8867-315EEA7B673F}" destId="{43E02758-BA92-4C9F-B9E6-D340D701E393}" srcOrd="2" destOrd="0" presId="urn:microsoft.com/office/officeart/2018/2/layout/IconCircleList"/>
    <dgm:cxn modelId="{018E64CD-8524-40BE-B687-F4082095810A}" type="presParOf" srcId="{1E598660-BF38-4F85-8867-315EEA7B673F}" destId="{AF006256-31C8-4582-ACED-60D72A3B29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BB25D-9BF9-4142-8665-A9F78CE3876D}">
      <dsp:nvSpPr>
        <dsp:cNvPr id="0" name=""/>
        <dsp:cNvSpPr/>
      </dsp:nvSpPr>
      <dsp:spPr>
        <a:xfrm>
          <a:off x="1000" y="544413"/>
          <a:ext cx="3511658" cy="222990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D78EB-A8A9-4896-8C6A-52629BAC17F5}">
      <dsp:nvSpPr>
        <dsp:cNvPr id="0" name=""/>
        <dsp:cNvSpPr/>
      </dsp:nvSpPr>
      <dsp:spPr>
        <a:xfrm>
          <a:off x="391184"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defRPr cap="all"/>
          </a:pPr>
          <a:r>
            <a:rPr lang="en-US" sz="2700" kern="1200" dirty="0"/>
            <a:t>Project Name</a:t>
          </a:r>
        </a:p>
      </dsp:txBody>
      <dsp:txXfrm>
        <a:off x="456496" y="980400"/>
        <a:ext cx="3381034" cy="2099279"/>
      </dsp:txXfrm>
    </dsp:sp>
    <dsp:sp modelId="{AA15117B-8E57-4EF6-BA33-F02CE3B05985}">
      <dsp:nvSpPr>
        <dsp:cNvPr id="0" name=""/>
        <dsp:cNvSpPr/>
      </dsp:nvSpPr>
      <dsp:spPr>
        <a:xfrm>
          <a:off x="4293027" y="544413"/>
          <a:ext cx="3511658" cy="222990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DBFDD-895D-49D8-9E25-5F8D7033347B}">
      <dsp:nvSpPr>
        <dsp:cNvPr id="0" name=""/>
        <dsp:cNvSpPr/>
      </dsp:nvSpPr>
      <dsp:spPr>
        <a:xfrm>
          <a:off x="4683211"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defRPr cap="all"/>
          </a:pPr>
          <a:r>
            <a:rPr lang="en-US" sz="2700" kern="1200" dirty="0"/>
            <a:t>ProServ360: Proactive Service &amp; Growth through Data Analytics</a:t>
          </a:r>
        </a:p>
      </dsp:txBody>
      <dsp:txXfrm>
        <a:off x="4748523" y="980400"/>
        <a:ext cx="3381034" cy="2099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BA612-31C1-43BF-B8AB-1AB57387AB2C}">
      <dsp:nvSpPr>
        <dsp:cNvPr id="0" name=""/>
        <dsp:cNvSpPr/>
      </dsp:nvSpPr>
      <dsp:spPr>
        <a:xfrm>
          <a:off x="1000"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64AAB3-BCE8-49A2-9BFA-4BB5B742127D}">
      <dsp:nvSpPr>
        <dsp:cNvPr id="0" name=""/>
        <dsp:cNvSpPr/>
      </dsp:nvSpPr>
      <dsp:spPr>
        <a:xfrm>
          <a:off x="391184"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Healthcare equipment in Bangladesh faces frequent breakdowns, leading to long downtime and increased repair costs.</a:t>
          </a:r>
        </a:p>
      </dsp:txBody>
      <dsp:txXfrm>
        <a:off x="456496" y="980400"/>
        <a:ext cx="3381034" cy="2099279"/>
      </dsp:txXfrm>
    </dsp:sp>
    <dsp:sp modelId="{33B9D1D4-84B6-4ED0-9F88-08DEC93AEAE4}">
      <dsp:nvSpPr>
        <dsp:cNvPr id="0" name=""/>
        <dsp:cNvSpPr/>
      </dsp:nvSpPr>
      <dsp:spPr>
        <a:xfrm>
          <a:off x="4293027"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87064-4BBF-4166-ADCD-87642266E4C5}">
      <dsp:nvSpPr>
        <dsp:cNvPr id="0" name=""/>
        <dsp:cNvSpPr/>
      </dsp:nvSpPr>
      <dsp:spPr>
        <a:xfrm>
          <a:off x="4683211"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Currently, there is no predictive mechanism to analyze large-scale service data. Hospitals and diagnostic centers lose significant revenue due to unexpected failures. Using Big Data analytics, the project aims to predict equipment downtime and reduce Mean Time to Repair (MTTR).</a:t>
          </a:r>
        </a:p>
      </dsp:txBody>
      <dsp:txXfrm>
        <a:off x="4748523" y="980400"/>
        <a:ext cx="3381034" cy="2099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A664-50C6-4FC8-A41D-118E24D8B51A}">
      <dsp:nvSpPr>
        <dsp:cNvPr id="0" name=""/>
        <dsp:cNvSpPr/>
      </dsp:nvSpPr>
      <dsp:spPr>
        <a:xfrm>
          <a:off x="520435" y="42868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A099FA-CD83-4A53-853A-44A987ABEDAD}">
      <dsp:nvSpPr>
        <dsp:cNvPr id="0" name=""/>
        <dsp:cNvSpPr/>
      </dsp:nvSpPr>
      <dsp:spPr>
        <a:xfrm>
          <a:off x="25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1. Predictive Maintenance in Healthcare Equipment – Studies show machine learning can reduce downtime by 20-30%.</a:t>
          </a:r>
        </a:p>
      </dsp:txBody>
      <dsp:txXfrm>
        <a:off x="25435" y="1739119"/>
        <a:ext cx="1800000" cy="2025000"/>
      </dsp:txXfrm>
    </dsp:sp>
    <dsp:sp modelId="{00DCD704-849E-4175-B3A5-755B756E5036}">
      <dsp:nvSpPr>
        <dsp:cNvPr id="0" name=""/>
        <dsp:cNvSpPr/>
      </dsp:nvSpPr>
      <dsp:spPr>
        <a:xfrm>
          <a:off x="2635435" y="42868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FC1B47-646C-4097-9286-49881FE63C19}">
      <dsp:nvSpPr>
        <dsp:cNvPr id="0" name=""/>
        <dsp:cNvSpPr/>
      </dsp:nvSpPr>
      <dsp:spPr>
        <a:xfrm>
          <a:off x="2140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2. Big Data in Hospital Operations – Research highlights improved decision-making and resource optimization using patient and service data.</a:t>
          </a:r>
        </a:p>
      </dsp:txBody>
      <dsp:txXfrm>
        <a:off x="2140435" y="1739119"/>
        <a:ext cx="1800000" cy="2025000"/>
      </dsp:txXfrm>
    </dsp:sp>
    <dsp:sp modelId="{4A7645E1-2C4E-4630-A5B2-570E74FCF57A}">
      <dsp:nvSpPr>
        <dsp:cNvPr id="0" name=""/>
        <dsp:cNvSpPr/>
      </dsp:nvSpPr>
      <dsp:spPr>
        <a:xfrm>
          <a:off x="4750435" y="42868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12FD56-1A74-483B-A4F7-71C24CB7E973}">
      <dsp:nvSpPr>
        <dsp:cNvPr id="0" name=""/>
        <dsp:cNvSpPr/>
      </dsp:nvSpPr>
      <dsp:spPr>
        <a:xfrm>
          <a:off x="4255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3. IoT-enabled Monitoring – Prior works demonstrate real-time data collection from machines to detect anomalies early </a:t>
          </a:r>
        </a:p>
      </dsp:txBody>
      <dsp:txXfrm>
        <a:off x="4255435" y="1739119"/>
        <a:ext cx="1800000" cy="2025000"/>
      </dsp:txXfrm>
    </dsp:sp>
    <dsp:sp modelId="{F88B7849-56C7-4AA5-BF97-B170F2114836}">
      <dsp:nvSpPr>
        <dsp:cNvPr id="0" name=""/>
        <dsp:cNvSpPr/>
      </dsp:nvSpPr>
      <dsp:spPr>
        <a:xfrm>
          <a:off x="6716541" y="41436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C3659-5410-4032-8C3A-5F321ACACCEF}">
      <dsp:nvSpPr>
        <dsp:cNvPr id="0" name=""/>
        <dsp:cNvSpPr/>
      </dsp:nvSpPr>
      <dsp:spPr>
        <a:xfrm>
          <a:off x="6370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4. Case Studies in Bangladesh &amp; India – Limited but growing evidence of applying analytics to diagnostic centers and hospitals.</a:t>
          </a:r>
        </a:p>
      </dsp:txBody>
      <dsp:txXfrm>
        <a:off x="6370435" y="1739119"/>
        <a:ext cx="1800000" cy="202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4D3B4-F8A8-4233-A0C2-37AD7B2C39D4}">
      <dsp:nvSpPr>
        <dsp:cNvPr id="0" name=""/>
        <dsp:cNvSpPr/>
      </dsp:nvSpPr>
      <dsp:spPr>
        <a:xfrm>
          <a:off x="885858" y="113807"/>
          <a:ext cx="534726" cy="534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2E0F16-69D1-4F51-B2B0-63427C78F6F9}">
      <dsp:nvSpPr>
        <dsp:cNvPr id="0" name=""/>
        <dsp:cNvSpPr/>
      </dsp:nvSpPr>
      <dsp:spPr>
        <a:xfrm>
          <a:off x="559080"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Deloitte’s comprehensive report outlines how predictive maintenance (PdM) powered by AI and IoT can:</a:t>
          </a:r>
        </a:p>
      </dsp:txBody>
      <dsp:txXfrm>
        <a:off x="559080" y="887129"/>
        <a:ext cx="1188281" cy="816943"/>
      </dsp:txXfrm>
    </dsp:sp>
    <dsp:sp modelId="{0D123B60-229B-47C3-BC65-9CC0829AD2D7}">
      <dsp:nvSpPr>
        <dsp:cNvPr id="0" name=""/>
        <dsp:cNvSpPr/>
      </dsp:nvSpPr>
      <dsp:spPr>
        <a:xfrm>
          <a:off x="2282088" y="113807"/>
          <a:ext cx="534726" cy="534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5A74E1-5993-47D9-83CC-78A6E58A78B8}">
      <dsp:nvSpPr>
        <dsp:cNvPr id="0" name=""/>
        <dsp:cNvSpPr/>
      </dsp:nvSpPr>
      <dsp:spPr>
        <a:xfrm>
          <a:off x="1955311"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Reduce equipment downtime by 5–15%</a:t>
          </a:r>
        </a:p>
      </dsp:txBody>
      <dsp:txXfrm>
        <a:off x="1955311" y="887129"/>
        <a:ext cx="1188281" cy="816943"/>
      </dsp:txXfrm>
    </dsp:sp>
    <dsp:sp modelId="{EA73F941-B39D-4AF6-BB09-57E4753C2FB6}">
      <dsp:nvSpPr>
        <dsp:cNvPr id="0" name=""/>
        <dsp:cNvSpPr/>
      </dsp:nvSpPr>
      <dsp:spPr>
        <a:xfrm>
          <a:off x="3678319" y="113807"/>
          <a:ext cx="534726" cy="534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7F1892-54C1-4F24-987C-CC37AC543D51}">
      <dsp:nvSpPr>
        <dsp:cNvPr id="0" name=""/>
        <dsp:cNvSpPr/>
      </dsp:nvSpPr>
      <dsp:spPr>
        <a:xfrm>
          <a:off x="3351541"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Boost labor productivity by 5–20%</a:t>
          </a:r>
        </a:p>
      </dsp:txBody>
      <dsp:txXfrm>
        <a:off x="3351541" y="887129"/>
        <a:ext cx="1188281" cy="816943"/>
      </dsp:txXfrm>
    </dsp:sp>
    <dsp:sp modelId="{5C5829E5-692C-46AF-AE80-176BA165E6CE}">
      <dsp:nvSpPr>
        <dsp:cNvPr id="0" name=""/>
        <dsp:cNvSpPr/>
      </dsp:nvSpPr>
      <dsp:spPr>
        <a:xfrm>
          <a:off x="885858" y="2001143"/>
          <a:ext cx="534726" cy="5347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543076-1C4D-41A4-B30D-980A84A021DD}">
      <dsp:nvSpPr>
        <dsp:cNvPr id="0" name=""/>
        <dsp:cNvSpPr/>
      </dsp:nvSpPr>
      <dsp:spPr>
        <a:xfrm>
          <a:off x="559080"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Cut inventory costs by 10–30%</a:t>
          </a:r>
        </a:p>
      </dsp:txBody>
      <dsp:txXfrm>
        <a:off x="559080" y="2774465"/>
        <a:ext cx="1188281" cy="816943"/>
      </dsp:txXfrm>
    </dsp:sp>
    <dsp:sp modelId="{91A4BDE3-B64A-4E9D-A46F-B9F8BDBD65DD}">
      <dsp:nvSpPr>
        <dsp:cNvPr id="0" name=""/>
        <dsp:cNvSpPr/>
      </dsp:nvSpPr>
      <dsp:spPr>
        <a:xfrm>
          <a:off x="2282088" y="2001143"/>
          <a:ext cx="534726" cy="5347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C9157-7ACC-484D-9DD1-CEDC6DE616F9}">
      <dsp:nvSpPr>
        <dsp:cNvPr id="0" name=""/>
        <dsp:cNvSpPr/>
      </dsp:nvSpPr>
      <dsp:spPr>
        <a:xfrm>
          <a:off x="1955311"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emphasizes the use of smart sensors, edge computing, and machine learning to shift from reactive to proactive maintenance strategies. The report also includes a roadmap for implementing PdM across fixed and mobile assets 1.</a:t>
          </a:r>
        </a:p>
      </dsp:txBody>
      <dsp:txXfrm>
        <a:off x="1955311" y="2774465"/>
        <a:ext cx="1188281" cy="816943"/>
      </dsp:txXfrm>
    </dsp:sp>
    <dsp:sp modelId="{6FFEBBF3-ACBA-4B00-A06E-F81BF5C616D9}">
      <dsp:nvSpPr>
        <dsp:cNvPr id="0" name=""/>
        <dsp:cNvSpPr/>
      </dsp:nvSpPr>
      <dsp:spPr>
        <a:xfrm>
          <a:off x="3678319" y="2001143"/>
          <a:ext cx="534726" cy="5347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EF1A1C-0448-4C69-9BAB-4AEEF2D13F22}">
      <dsp:nvSpPr>
        <dsp:cNvPr id="0" name=""/>
        <dsp:cNvSpPr/>
      </dsp:nvSpPr>
      <dsp:spPr>
        <a:xfrm>
          <a:off x="3351541"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 Read the full Deloitte report-</a:t>
          </a:r>
          <a:r>
            <a:rPr lang="en-US" sz="1100" kern="1200">
              <a:hlinkClick xmlns:r="http://schemas.openxmlformats.org/officeDocument/2006/relationships" r:id="rId13"/>
            </a:rPr>
            <a:t>Predictive Maintenance Solutions | Deloitte US</a:t>
          </a:r>
          <a:endParaRPr lang="en-US" sz="1100" kern="1200"/>
        </a:p>
      </dsp:txBody>
      <dsp:txXfrm>
        <a:off x="3351541" y="2774465"/>
        <a:ext cx="1188281" cy="816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FA6CD-E702-45D4-9A75-0C48D3429940}">
      <dsp:nvSpPr>
        <dsp:cNvPr id="0" name=""/>
        <dsp:cNvSpPr/>
      </dsp:nvSpPr>
      <dsp:spPr>
        <a:xfrm>
          <a:off x="0" y="2199"/>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31E0A-A22C-43BC-8396-14C315D10434}">
      <dsp:nvSpPr>
        <dsp:cNvPr id="0" name=""/>
        <dsp:cNvSpPr/>
      </dsp:nvSpPr>
      <dsp:spPr>
        <a:xfrm>
          <a:off x="109025" y="83292"/>
          <a:ext cx="198422" cy="1982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A1A03A-6912-4AFE-B26B-5181C39CB649}">
      <dsp:nvSpPr>
        <dsp:cNvPr id="0" name=""/>
        <dsp:cNvSpPr/>
      </dsp:nvSpPr>
      <dsp:spPr>
        <a:xfrm>
          <a:off x="416473" y="2199"/>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416473" y="2199"/>
        <a:ext cx="5980227" cy="450519"/>
      </dsp:txXfrm>
    </dsp:sp>
    <dsp:sp modelId="{94654B81-16E4-45F8-98F4-81DF0E21C518}">
      <dsp:nvSpPr>
        <dsp:cNvPr id="0" name=""/>
        <dsp:cNvSpPr/>
      </dsp:nvSpPr>
      <dsp:spPr>
        <a:xfrm>
          <a:off x="0" y="565348"/>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BC642-84B9-4698-AA5D-A006E7C4C46A}">
      <dsp:nvSpPr>
        <dsp:cNvPr id="0" name=""/>
        <dsp:cNvSpPr/>
      </dsp:nvSpPr>
      <dsp:spPr>
        <a:xfrm>
          <a:off x="109025" y="646441"/>
          <a:ext cx="198422" cy="198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0B858-DF18-44F1-A37A-3701D8014BAB}">
      <dsp:nvSpPr>
        <dsp:cNvPr id="0" name=""/>
        <dsp:cNvSpPr/>
      </dsp:nvSpPr>
      <dsp:spPr>
        <a:xfrm>
          <a:off x="416473" y="565348"/>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LLumin’s CMMS+ platform is used across various industries, including healthcare, to:</a:t>
          </a:r>
        </a:p>
      </dsp:txBody>
      <dsp:txXfrm>
        <a:off x="416473" y="565348"/>
        <a:ext cx="5980227" cy="450519"/>
      </dsp:txXfrm>
    </dsp:sp>
    <dsp:sp modelId="{223769A0-B276-4925-B107-5ABBF9548894}">
      <dsp:nvSpPr>
        <dsp:cNvPr id="0" name=""/>
        <dsp:cNvSpPr/>
      </dsp:nvSpPr>
      <dsp:spPr>
        <a:xfrm>
          <a:off x="0" y="1128497"/>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8F662-CA8B-41D4-8A45-C86F6FDA4CFE}">
      <dsp:nvSpPr>
        <dsp:cNvPr id="0" name=""/>
        <dsp:cNvSpPr/>
      </dsp:nvSpPr>
      <dsp:spPr>
        <a:xfrm>
          <a:off x="109025" y="1209591"/>
          <a:ext cx="198422" cy="198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F0782-FDD7-489A-8F0E-AAE9AB5B7DD7}">
      <dsp:nvSpPr>
        <dsp:cNvPr id="0" name=""/>
        <dsp:cNvSpPr/>
      </dsp:nvSpPr>
      <dsp:spPr>
        <a:xfrm>
          <a:off x="416473" y="1128497"/>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Automate maintenance scheduling</a:t>
          </a:r>
        </a:p>
      </dsp:txBody>
      <dsp:txXfrm>
        <a:off x="416473" y="1128497"/>
        <a:ext cx="5980227" cy="450519"/>
      </dsp:txXfrm>
    </dsp:sp>
    <dsp:sp modelId="{27FE98B1-5707-4155-A00E-4255B36C7B6B}">
      <dsp:nvSpPr>
        <dsp:cNvPr id="0" name=""/>
        <dsp:cNvSpPr/>
      </dsp:nvSpPr>
      <dsp:spPr>
        <a:xfrm>
          <a:off x="0" y="1691646"/>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09B804-F604-4777-81D8-972913D15DDA}">
      <dsp:nvSpPr>
        <dsp:cNvPr id="0" name=""/>
        <dsp:cNvSpPr/>
      </dsp:nvSpPr>
      <dsp:spPr>
        <a:xfrm>
          <a:off x="109025" y="1772740"/>
          <a:ext cx="198422" cy="198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82A66-98CB-40C7-935F-E06D83C20718}">
      <dsp:nvSpPr>
        <dsp:cNvPr id="0" name=""/>
        <dsp:cNvSpPr/>
      </dsp:nvSpPr>
      <dsp:spPr>
        <a:xfrm>
          <a:off x="416473" y="1691646"/>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dirty="0"/>
            <a:t>Trigger alerts based on sensor thresholds</a:t>
          </a:r>
        </a:p>
      </dsp:txBody>
      <dsp:txXfrm>
        <a:off x="416473" y="1691646"/>
        <a:ext cx="5980227" cy="450519"/>
      </dsp:txXfrm>
    </dsp:sp>
    <dsp:sp modelId="{4E7348BD-C91E-4AC5-A7F9-3DFAA1448227}">
      <dsp:nvSpPr>
        <dsp:cNvPr id="0" name=""/>
        <dsp:cNvSpPr/>
      </dsp:nvSpPr>
      <dsp:spPr>
        <a:xfrm>
          <a:off x="0" y="2254796"/>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ACE4F-D8E0-4562-B3D1-15288A43094B}">
      <dsp:nvSpPr>
        <dsp:cNvPr id="0" name=""/>
        <dsp:cNvSpPr/>
      </dsp:nvSpPr>
      <dsp:spPr>
        <a:xfrm>
          <a:off x="109025" y="2335889"/>
          <a:ext cx="198422" cy="1982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30D75C-F0BA-44FB-8D4B-A4E7408990C3}">
      <dsp:nvSpPr>
        <dsp:cNvPr id="0" name=""/>
        <dsp:cNvSpPr/>
      </dsp:nvSpPr>
      <dsp:spPr>
        <a:xfrm>
          <a:off x="416473" y="2254796"/>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Improve compliance and reduce downtime</a:t>
          </a:r>
        </a:p>
      </dsp:txBody>
      <dsp:txXfrm>
        <a:off x="416473" y="2254796"/>
        <a:ext cx="5980227" cy="450519"/>
      </dsp:txXfrm>
    </dsp:sp>
    <dsp:sp modelId="{9BE4B1EB-86B9-43E7-9932-FDE5F64AD144}">
      <dsp:nvSpPr>
        <dsp:cNvPr id="0" name=""/>
        <dsp:cNvSpPr/>
      </dsp:nvSpPr>
      <dsp:spPr>
        <a:xfrm>
          <a:off x="0" y="2817945"/>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AA20F-BE20-429B-AA00-A062CF91043D}">
      <dsp:nvSpPr>
        <dsp:cNvPr id="0" name=""/>
        <dsp:cNvSpPr/>
      </dsp:nvSpPr>
      <dsp:spPr>
        <a:xfrm>
          <a:off x="109025" y="2899038"/>
          <a:ext cx="198422" cy="1982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577C31-6826-4974-AD28-F3390C3CBED6}">
      <dsp:nvSpPr>
        <dsp:cNvPr id="0" name=""/>
        <dsp:cNvSpPr/>
      </dsp:nvSpPr>
      <dsp:spPr>
        <a:xfrm>
          <a:off x="416473" y="2817945"/>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Case studies include applications in food safety, education, and energy sectors, with measurable improvements in uptime and maintenance efficiency3.</a:t>
          </a:r>
        </a:p>
      </dsp:txBody>
      <dsp:txXfrm>
        <a:off x="416473" y="2817945"/>
        <a:ext cx="5980227" cy="450519"/>
      </dsp:txXfrm>
    </dsp:sp>
    <dsp:sp modelId="{4BE2F65C-C450-4322-B812-CD1F4DFAEE3D}">
      <dsp:nvSpPr>
        <dsp:cNvPr id="0" name=""/>
        <dsp:cNvSpPr/>
      </dsp:nvSpPr>
      <dsp:spPr>
        <a:xfrm>
          <a:off x="0" y="3381094"/>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89FFF-5C18-420A-9AF3-30D6D7C1B0D5}">
      <dsp:nvSpPr>
        <dsp:cNvPr id="0" name=""/>
        <dsp:cNvSpPr/>
      </dsp:nvSpPr>
      <dsp:spPr>
        <a:xfrm>
          <a:off x="109025" y="3462187"/>
          <a:ext cx="198422" cy="1982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A36D5-B4C9-4131-B294-C0C5BAD3BAA4}">
      <dsp:nvSpPr>
        <dsp:cNvPr id="0" name=""/>
        <dsp:cNvSpPr/>
      </dsp:nvSpPr>
      <dsp:spPr>
        <a:xfrm>
          <a:off x="416473" y="3381094"/>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 View LLumin’s case studies-</a:t>
          </a:r>
          <a:r>
            <a:rPr lang="en-US" sz="1400" kern="1200">
              <a:hlinkClick xmlns:r="http://schemas.openxmlformats.org/officeDocument/2006/relationships" r:id="rId13"/>
            </a:rPr>
            <a:t>LLumin’s CMMS+ Predictive Maintenance Case Studies</a:t>
          </a:r>
          <a:endParaRPr lang="en-US" sz="1400" kern="1200"/>
        </a:p>
      </dsp:txBody>
      <dsp:txXfrm>
        <a:off x="416473" y="3381094"/>
        <a:ext cx="5980227" cy="450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5C793-7588-48F0-A96D-4497525FE878}">
      <dsp:nvSpPr>
        <dsp:cNvPr id="0" name=""/>
        <dsp:cNvSpPr/>
      </dsp:nvSpPr>
      <dsp:spPr>
        <a:xfrm>
          <a:off x="420741" y="41147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37E3EC-7FA8-4DE9-946A-DC26CEF59AF8}">
      <dsp:nvSpPr>
        <dsp:cNvPr id="0" name=""/>
        <dsp:cNvSpPr/>
      </dsp:nvSpPr>
      <dsp:spPr>
        <a:xfrm>
          <a:off x="2601"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1. Most studies focus on developed countries, limited research in Bangladesh context.</a:t>
          </a:r>
        </a:p>
      </dsp:txBody>
      <dsp:txXfrm>
        <a:off x="2601" y="1384422"/>
        <a:ext cx="1520507" cy="831527"/>
      </dsp:txXfrm>
    </dsp:sp>
    <dsp:sp modelId="{1CF15DC4-48EE-4896-A5A2-852F278AEB77}">
      <dsp:nvSpPr>
        <dsp:cNvPr id="0" name=""/>
        <dsp:cNvSpPr/>
      </dsp:nvSpPr>
      <dsp:spPr>
        <a:xfrm>
          <a:off x="2207337" y="41147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1E4DCD-6AD3-4FFC-BC70-0883CA99512C}">
      <dsp:nvSpPr>
        <dsp:cNvPr id="0" name=""/>
        <dsp:cNvSpPr/>
      </dsp:nvSpPr>
      <dsp:spPr>
        <a:xfrm>
          <a:off x="1789198"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2. Existing works emphasize patient data but less on equipment service and downtime data.</a:t>
          </a:r>
        </a:p>
      </dsp:txBody>
      <dsp:txXfrm>
        <a:off x="1789198" y="1384422"/>
        <a:ext cx="1520507" cy="831527"/>
      </dsp:txXfrm>
    </dsp:sp>
    <dsp:sp modelId="{38BB3A0D-0B5D-47B3-9C23-291970A0A6D6}">
      <dsp:nvSpPr>
        <dsp:cNvPr id="0" name=""/>
        <dsp:cNvSpPr/>
      </dsp:nvSpPr>
      <dsp:spPr>
        <a:xfrm>
          <a:off x="3993934" y="411472"/>
          <a:ext cx="684228" cy="684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A4363D-423F-47DC-AF85-DBBE87B77877}">
      <dsp:nvSpPr>
        <dsp:cNvPr id="0" name=""/>
        <dsp:cNvSpPr/>
      </dsp:nvSpPr>
      <dsp:spPr>
        <a:xfrm>
          <a:off x="3575794"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3. Lack of large-scale datasets (5GB+ real-world hospital machine logs).</a:t>
          </a:r>
        </a:p>
      </dsp:txBody>
      <dsp:txXfrm>
        <a:off x="3575794" y="1384422"/>
        <a:ext cx="1520507" cy="831527"/>
      </dsp:txXfrm>
    </dsp:sp>
    <dsp:sp modelId="{0AC00E53-7D14-4D37-A960-8438EF894A33}">
      <dsp:nvSpPr>
        <dsp:cNvPr id="0" name=""/>
        <dsp:cNvSpPr/>
      </dsp:nvSpPr>
      <dsp:spPr>
        <a:xfrm>
          <a:off x="1314039" y="2596076"/>
          <a:ext cx="684228" cy="6842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89A257-D965-44DE-BDFB-7ED64A5C1DAB}">
      <dsp:nvSpPr>
        <dsp:cNvPr id="0" name=""/>
        <dsp:cNvSpPr/>
      </dsp:nvSpPr>
      <dsp:spPr>
        <a:xfrm>
          <a:off x="895899" y="3569027"/>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4. Few predictive models customized for local hospital infrastructure and resource constraints.</a:t>
          </a:r>
        </a:p>
      </dsp:txBody>
      <dsp:txXfrm>
        <a:off x="895899" y="3569027"/>
        <a:ext cx="1520507" cy="831527"/>
      </dsp:txXfrm>
    </dsp:sp>
    <dsp:sp modelId="{A71B17D1-2DE1-4781-B86F-04B14074CEFE}">
      <dsp:nvSpPr>
        <dsp:cNvPr id="0" name=""/>
        <dsp:cNvSpPr/>
      </dsp:nvSpPr>
      <dsp:spPr>
        <a:xfrm>
          <a:off x="3100636" y="2596076"/>
          <a:ext cx="684228" cy="6842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1B8A6F-18A6-4F12-9CAC-5576EFBEB041}">
      <dsp:nvSpPr>
        <dsp:cNvPr id="0" name=""/>
        <dsp:cNvSpPr/>
      </dsp:nvSpPr>
      <dsp:spPr>
        <a:xfrm>
          <a:off x="2682496" y="3569027"/>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5. Minimal integration of cost analysis and financial impact of equipment downtime.</a:t>
          </a:r>
        </a:p>
      </dsp:txBody>
      <dsp:txXfrm>
        <a:off x="2682496" y="3569027"/>
        <a:ext cx="1520507" cy="8315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3573F-9747-4FCB-BD41-640089ECFC5D}">
      <dsp:nvSpPr>
        <dsp:cNvPr id="0" name=""/>
        <dsp:cNvSpPr/>
      </dsp:nvSpPr>
      <dsp:spPr>
        <a:xfrm>
          <a:off x="145153" y="1471603"/>
          <a:ext cx="1005669" cy="1005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B703C-E1DE-4730-9DA6-BEB8ACC42767}">
      <dsp:nvSpPr>
        <dsp:cNvPr id="0" name=""/>
        <dsp:cNvSpPr/>
      </dsp:nvSpPr>
      <dsp:spPr>
        <a:xfrm>
          <a:off x="356344" y="1682793"/>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867297-DB4C-4B20-99D3-C51C1CE72E5B}">
      <dsp:nvSpPr>
        <dsp:cNvPr id="0" name=""/>
        <dsp:cNvSpPr/>
      </dsp:nvSpPr>
      <dsp:spPr>
        <a:xfrm>
          <a:off x="1366323" y="147160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TTR- Total Time to Repair</a:t>
          </a:r>
        </a:p>
      </dsp:txBody>
      <dsp:txXfrm>
        <a:off x="1366323" y="1471603"/>
        <a:ext cx="2370505" cy="1005669"/>
      </dsp:txXfrm>
    </dsp:sp>
    <dsp:sp modelId="{AE22C99B-92AF-489B-91E2-87D9A3E00F5E}">
      <dsp:nvSpPr>
        <dsp:cNvPr id="0" name=""/>
        <dsp:cNvSpPr/>
      </dsp:nvSpPr>
      <dsp:spPr>
        <a:xfrm>
          <a:off x="4149871" y="1471603"/>
          <a:ext cx="1005669" cy="1005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24728-EE9A-4D85-9E39-772C4D82EB5F}">
      <dsp:nvSpPr>
        <dsp:cNvPr id="0" name=""/>
        <dsp:cNvSpPr/>
      </dsp:nvSpPr>
      <dsp:spPr>
        <a:xfrm>
          <a:off x="4361061" y="1682793"/>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006256-31C8-4582-ACED-60D72A3B2924}">
      <dsp:nvSpPr>
        <dsp:cNvPr id="0" name=""/>
        <dsp:cNvSpPr/>
      </dsp:nvSpPr>
      <dsp:spPr>
        <a:xfrm>
          <a:off x="5371040" y="147160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ETTR- Elapse Time to Repair </a:t>
          </a:r>
        </a:p>
      </dsp:txBody>
      <dsp:txXfrm>
        <a:off x="5371040" y="1471603"/>
        <a:ext cx="2370505" cy="10056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5BB25-070F-4DA3-8713-C968ED3D7829}" type="datetimeFigureOut">
              <a:rPr lang="en-US" smtClean="0"/>
              <a:t>8/30/2025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F69A1-CF6F-4666-BF80-E92F872FF29A}" type="slidenum">
              <a:rPr lang="en-US" smtClean="0"/>
              <a:t>‹#›</a:t>
            </a:fld>
            <a:endParaRPr lang="en-US"/>
          </a:p>
        </p:txBody>
      </p:sp>
    </p:spTree>
    <p:extLst>
      <p:ext uri="{BB962C8B-B14F-4D97-AF65-F5344CB8AC3E}">
        <p14:creationId xmlns:p14="http://schemas.microsoft.com/office/powerpoint/2010/main" val="392248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2</a:t>
            </a:fld>
            <a:endParaRPr lang="en-US"/>
          </a:p>
        </p:txBody>
      </p:sp>
    </p:spTree>
    <p:extLst>
      <p:ext uri="{BB962C8B-B14F-4D97-AF65-F5344CB8AC3E}">
        <p14:creationId xmlns:p14="http://schemas.microsoft.com/office/powerpoint/2010/main" val="37290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implementation of the predictive maintenance project is structured into four phases. Phase 1 involves data consolidation, where data from service management systems like ServiceMax, CRM, sales, and equipment logs are pulled, cleaned, and merged. Phase 2 focuses on setting up the data analytics platform using tools such as Power BI, Tableau, or AWS QuickSight for visualization, and applying machine learning models using Python, R, or Azure ML for predictive insights. Phase 3 centers on generating actionable insights through real-time dashboards that display machine downtime risk scores, parts shortage alerts, and contract renewal risks. Customer health scorecards are developed by combining uptime, service satisfaction, and usage trends. Phase 4 is the execution phase, where predictive maintenance alerts are shared with service teams, targeted AMC/CMC renewal campaigns are launched, and automated health reports are sent to customers to enhance engagement and satisfaction.</a:t>
            </a:r>
          </a:p>
        </p:txBody>
      </p:sp>
      <p:sp>
        <p:nvSpPr>
          <p:cNvPr id="4" name="Slide Number Placeholder 3"/>
          <p:cNvSpPr>
            <a:spLocks noGrp="1"/>
          </p:cNvSpPr>
          <p:nvPr>
            <p:ph type="sldNum" sz="quarter" idx="5"/>
          </p:nvPr>
        </p:nvSpPr>
        <p:spPr/>
        <p:txBody>
          <a:bodyPr/>
          <a:lstStyle/>
          <a:p>
            <a:fld id="{71CCA5F3-50F2-4B44-A63E-2DAB1824B304}" type="slidenum">
              <a:t>16</a:t>
            </a:fld>
            <a:endParaRPr lang="en-US"/>
          </a:p>
        </p:txBody>
      </p:sp>
    </p:spTree>
    <p:extLst>
      <p:ext uri="{BB962C8B-B14F-4D97-AF65-F5344CB8AC3E}">
        <p14:creationId xmlns:p14="http://schemas.microsoft.com/office/powerpoint/2010/main" val="3592713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anticipated impact of implementing predictive maintenance in healthcare equipment is substantial. Unplanned downtime is expected to decrease by 20–30%, leading to improved equipment availability and reduced disruptions in patient care. AMC/CMC renewals are projected to improve by 15–20%, driven by proactive service and targeted campaigns. Inventory costs for parts are estimated to drop by 10–15% through optimized stocking strategies. Additionally, customer satisfaction is expected to rise, reflected in higher Net Promoter Scores (NPS), as a result of timely maintenance and enhanced service experiences. These outcomes not only contribute to operational efficiency but also strengthen customer relationships and support long-term business growth.</a:t>
            </a:r>
          </a:p>
        </p:txBody>
      </p:sp>
      <p:sp>
        <p:nvSpPr>
          <p:cNvPr id="4" name="Slide Number Placeholder 3"/>
          <p:cNvSpPr>
            <a:spLocks noGrp="1"/>
          </p:cNvSpPr>
          <p:nvPr>
            <p:ph type="sldNum" sz="quarter" idx="5"/>
          </p:nvPr>
        </p:nvSpPr>
        <p:spPr/>
        <p:txBody>
          <a:bodyPr/>
          <a:lstStyle/>
          <a:p>
            <a:fld id="{71CCA5F3-50F2-4B44-A63E-2DAB1824B304}" type="slidenum">
              <a:t>17</a:t>
            </a:fld>
            <a:endParaRPr lang="en-US"/>
          </a:p>
        </p:txBody>
      </p:sp>
    </p:spTree>
    <p:extLst>
      <p:ext uri="{BB962C8B-B14F-4D97-AF65-F5344CB8AC3E}">
        <p14:creationId xmlns:p14="http://schemas.microsoft.com/office/powerpoint/2010/main" val="153741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Equipment Failure Analysis –  used historical logs to find root causes and trends of breakdowns.</a:t>
            </a:r>
            <a:endParaRPr lang="en-US" dirty="0"/>
          </a:p>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3</a:t>
            </a:fld>
            <a:endParaRPr lang="en-US"/>
          </a:p>
        </p:txBody>
      </p:sp>
    </p:spTree>
    <p:extLst>
      <p:ext uri="{BB962C8B-B14F-4D97-AF65-F5344CB8AC3E}">
        <p14:creationId xmlns:p14="http://schemas.microsoft.com/office/powerpoint/2010/main" val="209253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primary objective of this project is to leverage big data analytics to enhance the performance and reliability of healthcare equipment. By analyzing customer service interactions and equipment usage data, the initiative aims to significantly reduce machine downtime and predict failures before they occur. This proactive approach will improve service efficiency and enable targeted upselling and cross-selling opportunities. Additionally, the project seeks to elevate customer satisfaction scores by delivering timely and effective maintenance solutions. The integration of predictive analytics into service operations will transform reactive maintenance into a strategic, data-driven process, ultimately leading to better patient outcomes and optimized resource utilization.</a:t>
            </a:r>
          </a:p>
        </p:txBody>
      </p:sp>
      <p:sp>
        <p:nvSpPr>
          <p:cNvPr id="4" name="Slide Number Placeholder 3"/>
          <p:cNvSpPr>
            <a:spLocks noGrp="1"/>
          </p:cNvSpPr>
          <p:nvPr>
            <p:ph type="sldNum" sz="quarter" idx="5"/>
          </p:nvPr>
        </p:nvSpPr>
        <p:spPr/>
        <p:txBody>
          <a:bodyPr/>
          <a:lstStyle/>
          <a:p>
            <a:fld id="{71CCA5F3-50F2-4B44-A63E-2DAB1824B304}" type="slidenum">
              <a:t>4</a:t>
            </a:fld>
            <a:endParaRPr lang="en-US"/>
          </a:p>
        </p:txBody>
      </p:sp>
    </p:spTree>
    <p:extLst>
      <p:ext uri="{BB962C8B-B14F-4D97-AF65-F5344CB8AC3E}">
        <p14:creationId xmlns:p14="http://schemas.microsoft.com/office/powerpoint/2010/main" val="376856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Predictive Maintenance in Healthcare Equipment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Deloitte‑based report highlights AI‑driven predictive maintenance can reduce equipment downtime by 5–15%, boost labor productivity by 5–20%, and reduce inventory by 10–30%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Additional insights: </a:t>
            </a:r>
            <a:r>
              <a:rPr lang="en-US" sz="1200" kern="1200" dirty="0" err="1">
                <a:solidFill>
                  <a:schemeClr val="tx1"/>
                </a:solidFill>
                <a:effectLst/>
                <a:latin typeface="+mn-lt"/>
                <a:ea typeface="+mn-ea"/>
                <a:cs typeface="+mn-cs"/>
              </a:rPr>
              <a:t>Simbo.ai’s</a:t>
            </a:r>
            <a:r>
              <a:rPr lang="en-US" sz="1200" kern="1200" dirty="0">
                <a:solidFill>
                  <a:schemeClr val="tx1"/>
                </a:solidFill>
                <a:effectLst/>
                <a:latin typeface="+mn-lt"/>
                <a:ea typeface="+mn-ea"/>
                <a:cs typeface="+mn-cs"/>
              </a:rPr>
              <a:t> overview notes that organizations achieving predictive maintenance report 20–40% longer equipment lifespans, ~25% lower maintenance costs, up to 70% fewer breakdowns, and 30–50% reduced unplanned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Big Data in Hospital Operations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paper exploring big data analytics (BDA) for hospital resource optimization and workflow management shows how real-time decision support via EHRs, patient flow, staffing, and equipment usage leads to improved resource allocation and operational efficiency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Complementary research: Another study demonstrates how BDA enables better risk management, thus enhancing healthcare quality outcomes </a:t>
            </a:r>
          </a:p>
          <a:p>
            <a:r>
              <a:rPr lang="en-US" sz="1200" kern="1200" dirty="0">
                <a:solidFill>
                  <a:schemeClr val="tx1"/>
                </a:solidFill>
                <a:effectLst/>
                <a:latin typeface="+mn-lt"/>
                <a:ea typeface="+mn-ea"/>
                <a:cs typeface="+mn-cs"/>
              </a:rPr>
              <a:t>ScienceDirect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IoT-enabled Monitoring &amp; Anomaly Detection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systematic review of IoT applications in healthcare delves into how sensors and communication technologies are being adopted for real-time monitoring </a:t>
            </a:r>
          </a:p>
          <a:p>
            <a:r>
              <a:rPr lang="en-US" sz="1200" kern="1200" dirty="0">
                <a:solidFill>
                  <a:schemeClr val="tx1"/>
                </a:solidFill>
                <a:effectLst/>
                <a:latin typeface="+mn-lt"/>
                <a:ea typeface="+mn-ea"/>
                <a:cs typeface="+mn-cs"/>
              </a:rPr>
              <a:t>PMC</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ScienceDirect</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MDPI</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Supporting example: A proposed Anomaly Detection System (ADS) in smart hospital IoT setups integrates health/environmental monitoring with network intrusion detection to enhance system reliability </a:t>
            </a:r>
          </a:p>
          <a:p>
            <a:r>
              <a:rPr lang="en-US" sz="1200" kern="1200" dirty="0">
                <a:solidFill>
                  <a:schemeClr val="tx1"/>
                </a:solidFill>
                <a:effectLst/>
                <a:latin typeface="+mn-lt"/>
                <a:ea typeface="+mn-ea"/>
                <a:cs typeface="+mn-cs"/>
              </a:rPr>
              <a:t>PMC</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Broader context: IoT + Big Data research highlights how real-time monitoring and anomaly detection facilitate early diagnosis and personalized care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 Equipment Failure Analysis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While a direct study on failure analysis in Bangladesh is limited, a cross-sectional study on radiology and imaging equipment utilization in district hospitals in Bangladesh reveals underlying issues like low utilization due to workforce and infrastructure gaps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Supplementary insight: A systematic review on fault diagnostics in medical device manufacturing underscores the technical complexity and lack of standardized troubleshooting documentation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+1</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 Case Studies in Bangladesh &amp; India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Bangladesh-specific insight: The study on radiology equipment in district hospitals (Bangladesh) highlights functional status, workload, and underutilization issues in public hospitals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Broader analytics in Bangladesh healthcare: A study identifying Big Data Analytics Capabilities (BDAC) in Bangladesh’s healthcare sector assesses domain-specific needs via expert consultation </a:t>
            </a:r>
          </a:p>
          <a:p>
            <a:r>
              <a:rPr lang="en-US" sz="1200" kern="1200" dirty="0">
                <a:solidFill>
                  <a:schemeClr val="tx1"/>
                </a:solidFill>
                <a:effectLst/>
                <a:latin typeface="+mn-lt"/>
                <a:ea typeface="+mn-ea"/>
                <a:cs typeface="+mn-cs"/>
              </a:rPr>
              <a:t>MDPI</a:t>
            </a:r>
          </a:p>
          <a:p>
            <a:r>
              <a:rPr lang="en-US" sz="1200" kern="1200" dirty="0">
                <a:solidFill>
                  <a:schemeClr val="tx1"/>
                </a:solidFill>
                <a:effectLst/>
                <a:latin typeface="+mn-lt"/>
                <a:ea typeface="+mn-ea"/>
                <a:cs typeface="+mn-cs"/>
              </a:rPr>
              <a:t>+2</a:t>
            </a:r>
          </a:p>
          <a:p>
            <a:r>
              <a:rPr lang="en-US" sz="1200" kern="1200" dirty="0">
                <a:solidFill>
                  <a:schemeClr val="tx1"/>
                </a:solidFill>
                <a:effectLst/>
                <a:latin typeface="+mn-lt"/>
                <a:ea typeface="+mn-ea"/>
                <a:cs typeface="+mn-cs"/>
              </a:rPr>
              <a:t>Nature</a:t>
            </a:r>
          </a:p>
          <a:p>
            <a:r>
              <a:rPr lang="en-US" sz="1200" kern="1200" dirty="0">
                <a:solidFill>
                  <a:schemeClr val="tx1"/>
                </a:solidFill>
                <a:effectLst/>
                <a:latin typeface="+mn-lt"/>
                <a:ea typeface="+mn-ea"/>
                <a:cs typeface="+mn-cs"/>
              </a:rPr>
              <a:t>+2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Summary Table</a:t>
            </a:r>
          </a:p>
          <a:p>
            <a:r>
              <a:rPr lang="en-US" sz="1200" kern="1200" dirty="0">
                <a:solidFill>
                  <a:schemeClr val="tx1"/>
                </a:solidFill>
                <a:effectLst/>
                <a:latin typeface="+mn-lt"/>
                <a:ea typeface="+mn-ea"/>
                <a:cs typeface="+mn-cs"/>
              </a:rPr>
              <a:t>Research Topic Key Findings &amp; Stats</a:t>
            </a:r>
          </a:p>
          <a:p>
            <a:r>
              <a:rPr lang="en-US" sz="1200" kern="1200" dirty="0">
                <a:solidFill>
                  <a:schemeClr val="tx1"/>
                </a:solidFill>
                <a:effectLst/>
                <a:latin typeface="+mn-lt"/>
                <a:ea typeface="+mn-ea"/>
                <a:cs typeface="+mn-cs"/>
              </a:rPr>
              <a:t>Predictive Maintenance in Healthcare 5–15% downtime reduction; 20–40% longer equipment lifespan; up to 70% fewer breakdowns</a:t>
            </a:r>
          </a:p>
          <a:p>
            <a:r>
              <a:rPr lang="en-US" sz="1200" kern="1200" dirty="0">
                <a:solidFill>
                  <a:schemeClr val="tx1"/>
                </a:solidFill>
                <a:effectLst/>
                <a:latin typeface="+mn-lt"/>
                <a:ea typeface="+mn-ea"/>
                <a:cs typeface="+mn-cs"/>
              </a:rPr>
              <a:t>Big Data in Hospital Operations             Resource optimization via EHRs and workflow analytics; improvements in care quality outcomes</a:t>
            </a:r>
          </a:p>
          <a:p>
            <a:r>
              <a:rPr lang="en-US" sz="1200" kern="1200" dirty="0">
                <a:solidFill>
                  <a:schemeClr val="tx1"/>
                </a:solidFill>
                <a:effectLst/>
                <a:latin typeface="+mn-lt"/>
                <a:ea typeface="+mn-ea"/>
                <a:cs typeface="+mn-cs"/>
              </a:rPr>
              <a:t>IoT Monitoring &amp; Anomaly Detection     Real-time sensor data integration; smart systems detecting anomalies and network events</a:t>
            </a:r>
          </a:p>
          <a:p>
            <a:r>
              <a:rPr lang="en-US" sz="1200" kern="1200" dirty="0">
                <a:solidFill>
                  <a:schemeClr val="tx1"/>
                </a:solidFill>
                <a:effectLst/>
                <a:latin typeface="+mn-lt"/>
                <a:ea typeface="+mn-ea"/>
                <a:cs typeface="+mn-cs"/>
              </a:rPr>
              <a:t>Equipment Failure Analysis      Usage inefficiencies in Bangladesh; challenges in failure diagnostics documentation</a:t>
            </a:r>
          </a:p>
          <a:p>
            <a:r>
              <a:rPr lang="en-US" sz="1200" kern="1200" dirty="0">
                <a:solidFill>
                  <a:schemeClr val="tx1"/>
                </a:solidFill>
                <a:effectLst/>
                <a:latin typeface="+mn-lt"/>
                <a:ea typeface="+mn-ea"/>
                <a:cs typeface="+mn-cs"/>
              </a:rPr>
              <a:t>Regional Case Studies (Bangladesh/India)       Underutilization of medical equipment; capability studies on local healthcare analytics frameworks</a:t>
            </a:r>
          </a:p>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5</a:t>
            </a:fld>
            <a:endParaRPr lang="en-US"/>
          </a:p>
        </p:txBody>
      </p:sp>
    </p:spTree>
    <p:extLst>
      <p:ext uri="{BB962C8B-B14F-4D97-AF65-F5344CB8AC3E}">
        <p14:creationId xmlns:p14="http://schemas.microsoft.com/office/powerpoint/2010/main" val="185248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7</a:t>
            </a:fld>
            <a:endParaRPr lang="en-US"/>
          </a:p>
        </p:txBody>
      </p:sp>
    </p:spTree>
    <p:extLst>
      <p:ext uri="{BB962C8B-B14F-4D97-AF65-F5344CB8AC3E}">
        <p14:creationId xmlns:p14="http://schemas.microsoft.com/office/powerpoint/2010/main" val="305962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9</a:t>
            </a:fld>
            <a:endParaRPr lang="en-US"/>
          </a:p>
        </p:txBody>
      </p:sp>
    </p:spTree>
    <p:extLst>
      <p:ext uri="{BB962C8B-B14F-4D97-AF65-F5344CB8AC3E}">
        <p14:creationId xmlns:p14="http://schemas.microsoft.com/office/powerpoint/2010/main" val="348572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Several key use cases have been identified for applying big data analytics in healthcare equipment maintenance. Predictive maintenance uses error logs, sensor data, and service history to forecast equipment failures and schedule proactive service visits. Downtime root cause analysis leverages service tickets and engineer notes to identify recurring issues and improve part quality or training. Customer churn prediction analyzes contract renewal patterns and complaint history to initiate retention actions. Service engineer performance metrics, such as response and fix times, help optimize field force allocation and identify training needs. Parts stock optimization uses usage frequency and geographic data to ensure the right parts are available at the right locations, reducing delays. Upselling opportunities are identified by analyzing usage data, modality gaps, and upgrade history, enabling targeted sales campaigns for equipment upgrades.</a:t>
            </a:r>
          </a:p>
        </p:txBody>
      </p:sp>
      <p:sp>
        <p:nvSpPr>
          <p:cNvPr id="4" name="Slide Number Placeholder 3"/>
          <p:cNvSpPr>
            <a:spLocks noGrp="1"/>
          </p:cNvSpPr>
          <p:nvPr>
            <p:ph type="sldNum" sz="quarter" idx="5"/>
          </p:nvPr>
        </p:nvSpPr>
        <p:spPr/>
        <p:txBody>
          <a:bodyPr/>
          <a:lstStyle/>
          <a:p>
            <a:fld id="{71CCA5F3-50F2-4B44-A63E-2DAB1824B304}" type="slidenum">
              <a:t>11</a:t>
            </a:fld>
            <a:endParaRPr lang="en-US"/>
          </a:p>
        </p:txBody>
      </p:sp>
    </p:spTree>
    <p:extLst>
      <p:ext uri="{BB962C8B-B14F-4D97-AF65-F5344CB8AC3E}">
        <p14:creationId xmlns:p14="http://schemas.microsoft.com/office/powerpoint/2010/main" val="395506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12</a:t>
            </a:fld>
            <a:endParaRPr lang="en-US"/>
          </a:p>
        </p:txBody>
      </p:sp>
    </p:spTree>
    <p:extLst>
      <p:ext uri="{BB962C8B-B14F-4D97-AF65-F5344CB8AC3E}">
        <p14:creationId xmlns:p14="http://schemas.microsoft.com/office/powerpoint/2010/main" val="557702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project utilizes a comprehensive array of data sources already available within GE systems. These include service history data such as installation dates, service calls, repair history, and parts replaced, which provide insights into equipment lifecycle and maintenance patterns. Equipment performance data, including error logs and usage hours from CT, MRI, US, and PET-CT machines, help assess operational efficiency and identify anomalies. Customer interaction data from CRM systems, complaint tickets, and call center logs offer a view into user experiences and service quality. Parts and supply chain data, including availability and backorder patterns, support inventory optimization. Sales and contract data, such as warranty details and renewal histories, inform customer retention strategies. External data like hospital size, patient volume, and public health statistics enrich the analysis by adding contextual relevance to equipment usage and service needs.</a:t>
            </a:r>
          </a:p>
        </p:txBody>
      </p:sp>
      <p:sp>
        <p:nvSpPr>
          <p:cNvPr id="4" name="Slide Number Placeholder 3"/>
          <p:cNvSpPr>
            <a:spLocks noGrp="1"/>
          </p:cNvSpPr>
          <p:nvPr>
            <p:ph type="sldNum" sz="quarter" idx="5"/>
          </p:nvPr>
        </p:nvSpPr>
        <p:spPr/>
        <p:txBody>
          <a:bodyPr/>
          <a:lstStyle/>
          <a:p>
            <a:fld id="{71CCA5F3-50F2-4B44-A63E-2DAB1824B304}" type="slidenum">
              <a:t>15</a:t>
            </a:fld>
            <a:endParaRPr lang="en-US"/>
          </a:p>
        </p:txBody>
      </p:sp>
    </p:spTree>
    <p:extLst>
      <p:ext uri="{BB962C8B-B14F-4D97-AF65-F5344CB8AC3E}">
        <p14:creationId xmlns:p14="http://schemas.microsoft.com/office/powerpoint/2010/main" val="304328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63CF2A-F7C8-432D-8451-04E9C0F34C8C}"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82034E-2E9B-499D-9D8A-9930AC9C0814}"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54310-A3C7-41E7-A4D8-6BDBE912492C}"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59541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18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6295878" y="6453003"/>
            <a:ext cx="2104054" cy="365125"/>
          </a:xfrm>
          <a:prstGeom prst="rect">
            <a:avLst/>
          </a:prstGeom>
        </p:spPr>
        <p:txBody>
          <a:bodyPr/>
          <a:lstStyle>
            <a:lvl1pPr>
              <a:defRPr sz="900"/>
            </a:lvl1pPr>
          </a:lstStyle>
          <a:p>
            <a:endParaRPr lang="en-US" dirty="0"/>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8362609" y="6453003"/>
            <a:ext cx="321905" cy="365125"/>
          </a:xfrm>
          <a:prstGeom prst="rect">
            <a:avLst/>
          </a:prstGeom>
        </p:spPr>
        <p:txBody>
          <a:bodyPr/>
          <a:lstStyle>
            <a:lvl1pPr>
              <a:defRPr sz="9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047148" y="1828800"/>
            <a:ext cx="4660767" cy="4489704"/>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046767" y="548640"/>
            <a:ext cx="4677355"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4311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9484" y="1828800"/>
            <a:ext cx="4834890" cy="4425696"/>
          </a:xfrm>
          <a:blipFill dpi="0" rotWithShape="1">
            <a:blip r:embed="rId2">
              <a:alphaModFix amt="70000"/>
            </a:blip>
            <a:srcRect/>
            <a:stretch>
              <a:fillRect/>
            </a:stretch>
          </a:blipFill>
        </p:spPr>
        <p:txBody>
          <a:bodyPr vert="horz" lIns="91440" tIns="0" rIns="0" bIns="0" rtlCol="0">
            <a:noAutofit/>
          </a:bodyPr>
          <a:lstStyle>
            <a:lvl1pPr>
              <a:defRPr lang="en-US" sz="18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459485" y="6453003"/>
            <a:ext cx="2620736" cy="365125"/>
          </a:xfrm>
          <a:prstGeom prst="rect">
            <a:avLst/>
          </a:prstGeom>
        </p:spPr>
        <p:txBody>
          <a:bodyPr/>
          <a:lstStyle>
            <a:lvl1pPr>
              <a:defRPr sz="900"/>
            </a:lvl1pPr>
          </a:lstStyle>
          <a:p>
            <a:fld id="{BC12E369-D763-412A-92D4-136942FAD44D}" type="datetime1">
              <a:rPr lang="en-US" smtClean="0"/>
              <a:t>8/30/2025</a:t>
            </a:fld>
            <a:endParaRPr lang="en-US" dirty="0"/>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6295878" y="6453003"/>
            <a:ext cx="2104054" cy="365125"/>
          </a:xfrm>
          <a:prstGeom prst="rect">
            <a:avLst/>
          </a:prstGeom>
        </p:spPr>
        <p:txBody>
          <a:bodyPr/>
          <a:lstStyle>
            <a:lvl1pPr>
              <a:defRPr sz="900"/>
            </a:lvl1pPr>
          </a:lstStyle>
          <a:p>
            <a:endParaRPr lang="en-US" dirty="0"/>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8362609" y="6453003"/>
            <a:ext cx="321905" cy="365125"/>
          </a:xfrm>
          <a:prstGeom prst="rect">
            <a:avLst/>
          </a:prstGeom>
        </p:spPr>
        <p:txBody>
          <a:bodyPr/>
          <a:lstStyle>
            <a:lvl1pPr>
              <a:defRPr sz="9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5671566" y="1828801"/>
            <a:ext cx="301752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9484" y="603505"/>
            <a:ext cx="8229602" cy="970463"/>
          </a:xfrm>
        </p:spPr>
        <p:txBody>
          <a:bodyPr anchor="ctr"/>
          <a:lstStyle/>
          <a:p>
            <a:r>
              <a:rPr lang="en-US"/>
              <a:t>Click to edit Master title style</a:t>
            </a:r>
          </a:p>
        </p:txBody>
      </p:sp>
    </p:spTree>
    <p:extLst>
      <p:ext uri="{BB962C8B-B14F-4D97-AF65-F5344CB8AC3E}">
        <p14:creationId xmlns:p14="http://schemas.microsoft.com/office/powerpoint/2010/main" val="392960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3A2C9E-E307-4094-BAD3-F217A8EE671D}"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134C36-7B5A-4A05-8451-D1C61F2F6213}"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374925-0B4C-4E03-8A34-181724A9CDAF}"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135D9C-F8FD-4F6D-B522-39AE2A6E6D4C}" type="datetime1">
              <a:rPr lang="en-US" smtClean="0"/>
              <a:t>8/30/2025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3ABEBC-D526-4454-9B81-BA916E95AA65}" type="datetime1">
              <a:rPr lang="en-US" smtClean="0"/>
              <a:t>8/30/2025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B78F3-0FB8-4DAA-8EF8-1633B975AF8D}" type="datetime1">
              <a:rPr lang="en-US" smtClean="0"/>
              <a:t>8/30/2025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5B48A8-D57D-44B3-81C1-7345DF294F62}"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C0A602-4E04-4B77-926A-7CCFF3CCB7C0}"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4CD1F-D0D4-4E68-B903-2A029D319F92}" type="datetime1">
              <a:rPr lang="en-US" smtClean="0"/>
              <a:t>8/30/2025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simbo.ai/blog/exploring-predictive-maintenance-in-healthcare-how-ai-can-revolutionize-equipment-management-and-reliability-299646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hyperlink" Target="https://www.gehealthcare.com/insights/article/beyond-downtime-redefining-predictive-medical-equipment-maintenance"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BFA543F4-33DF-A83E-A1AC-9DD9B7440544}"/>
              </a:ext>
            </a:extLst>
          </p:cNvPr>
          <p:cNvPicPr>
            <a:picLocks noChangeAspect="1"/>
          </p:cNvPicPr>
          <p:nvPr/>
        </p:nvPicPr>
        <p:blipFill>
          <a:blip r:embed="rId2">
            <a:alphaModFix amt="50000"/>
          </a:blip>
          <a:srcRect l="4892" r="6107" b="-2"/>
          <a:stretch>
            <a:fillRect/>
          </a:stretch>
        </p:blipFill>
        <p:spPr>
          <a:xfrm>
            <a:off x="20" y="1"/>
            <a:ext cx="9143980" cy="6857999"/>
          </a:xfrm>
          <a:prstGeom prst="rect">
            <a:avLst/>
          </a:prstGeom>
        </p:spPr>
      </p:pic>
      <p:sp>
        <p:nvSpPr>
          <p:cNvPr id="2" name="Title 1"/>
          <p:cNvSpPr>
            <a:spLocks noGrp="1"/>
          </p:cNvSpPr>
          <p:nvPr>
            <p:ph type="ctrTitle"/>
          </p:nvPr>
        </p:nvSpPr>
        <p:spPr>
          <a:xfrm>
            <a:off x="1143000" y="1122362"/>
            <a:ext cx="6858000" cy="2900518"/>
          </a:xfrm>
        </p:spPr>
        <p:txBody>
          <a:bodyPr>
            <a:normAutofit/>
          </a:bodyPr>
          <a:lstStyle/>
          <a:p>
            <a:r>
              <a:rPr lang="en-US">
                <a:solidFill>
                  <a:srgbClr val="FFFFFF"/>
                </a:solidFill>
              </a:rPr>
              <a:t>Big Data Project Proposal</a:t>
            </a:r>
          </a:p>
        </p:txBody>
      </p:sp>
      <p:sp>
        <p:nvSpPr>
          <p:cNvPr id="3" name="Subtitle 2"/>
          <p:cNvSpPr>
            <a:spLocks noGrp="1"/>
          </p:cNvSpPr>
          <p:nvPr>
            <p:ph type="subTitle" idx="1"/>
          </p:nvPr>
        </p:nvSpPr>
        <p:spPr>
          <a:xfrm>
            <a:off x="1143000" y="4159404"/>
            <a:ext cx="6858000" cy="1098395"/>
          </a:xfrm>
        </p:spPr>
        <p:txBody>
          <a:bodyPr>
            <a:normAutofit lnSpcReduction="10000"/>
          </a:bodyPr>
          <a:lstStyle/>
          <a:p>
            <a:r>
              <a:rPr lang="en-US" dirty="0">
                <a:solidFill>
                  <a:srgbClr val="FFFFFF"/>
                </a:solidFill>
              </a:rPr>
              <a:t>Md Abdul Kader</a:t>
            </a:r>
          </a:p>
          <a:p>
            <a:r>
              <a:rPr lang="en-US" dirty="0">
                <a:solidFill>
                  <a:srgbClr val="FFFFFF"/>
                </a:solidFill>
              </a:rPr>
              <a:t>Md Ahsan  Kabir</a:t>
            </a:r>
          </a:p>
        </p:txBody>
      </p:sp>
      <p:sp>
        <p:nvSpPr>
          <p:cNvPr id="4" name="Slide Number Placeholder 3">
            <a:extLst>
              <a:ext uri="{FF2B5EF4-FFF2-40B4-BE49-F238E27FC236}">
                <a16:creationId xmlns:a16="http://schemas.microsoft.com/office/drawing/2014/main" id="{B081047E-7B3A-B16D-57D9-F59EE6D51BFE}"/>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5"/>
            <a:ext cx="5098906" cy="434516"/>
          </a:xfrm>
        </p:spPr>
        <p:txBody>
          <a:bodyPr anchor="b">
            <a:normAutofit fontScale="90000"/>
          </a:bodyPr>
          <a:lstStyle/>
          <a:p>
            <a:r>
              <a:rPr lang="en-US" sz="3500" dirty="0"/>
              <a:t>Gap Analysis</a:t>
            </a:r>
          </a:p>
        </p:txBody>
      </p:sp>
      <p:pic>
        <p:nvPicPr>
          <p:cNvPr id="6" name="Picture 5">
            <a:extLst>
              <a:ext uri="{FF2B5EF4-FFF2-40B4-BE49-F238E27FC236}">
                <a16:creationId xmlns:a16="http://schemas.microsoft.com/office/drawing/2014/main" id="{E2A25239-21CF-184F-9077-48352242518D}"/>
              </a:ext>
            </a:extLst>
          </p:cNvPr>
          <p:cNvPicPr>
            <a:picLocks noChangeAspect="1"/>
          </p:cNvPicPr>
          <p:nvPr/>
        </p:nvPicPr>
        <p:blipFill>
          <a:blip r:embed="rId2"/>
          <a:srcRect l="18133" r="51233" b="-1"/>
          <a:stretch>
            <a:fillRect/>
          </a:stretch>
        </p:blipFill>
        <p:spPr>
          <a:xfrm>
            <a:off x="20" y="10"/>
            <a:ext cx="3147352" cy="6857990"/>
          </a:xfrm>
          <a:prstGeom prst="rect">
            <a:avLst/>
          </a:prstGeom>
          <a:effectLst/>
        </p:spPr>
      </p:pic>
      <p:graphicFrame>
        <p:nvGraphicFramePr>
          <p:cNvPr id="5" name="Content Placeholder 2">
            <a:extLst>
              <a:ext uri="{FF2B5EF4-FFF2-40B4-BE49-F238E27FC236}">
                <a16:creationId xmlns:a16="http://schemas.microsoft.com/office/drawing/2014/main" id="{CC2A6E31-D735-0661-9681-54522D928AF0}"/>
              </a:ext>
            </a:extLst>
          </p:cNvPr>
          <p:cNvGraphicFramePr>
            <a:graphicFrameLocks noGrp="1"/>
          </p:cNvGraphicFramePr>
          <p:nvPr>
            <p:ph idx="1"/>
            <p:extLst>
              <p:ext uri="{D42A27DB-BD31-4B8C-83A1-F6EECF244321}">
                <p14:modId xmlns:p14="http://schemas.microsoft.com/office/powerpoint/2010/main" val="4097769302"/>
              </p:ext>
            </p:extLst>
          </p:nvPr>
        </p:nvGraphicFramePr>
        <p:xfrm>
          <a:off x="3415300" y="1303020"/>
          <a:ext cx="5098904" cy="4812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E89DB7E-0C21-BC09-A7C9-9F105F446417}"/>
              </a:ext>
            </a:extLst>
          </p:cNvPr>
          <p:cNvSpPr>
            <a:spLocks noGrp="1"/>
          </p:cNvSpPr>
          <p:nvPr>
            <p:ph type="sldNum" sz="quarter" idx="12"/>
          </p:nvPr>
        </p:nvSpPr>
        <p:spPr/>
        <p:txBody>
          <a:bodyPr/>
          <a:lstStyle/>
          <a:p>
            <a:fld id="{C1FF6DA9-008F-8B48-92A6-B652298478B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3d illustration">
            <a:extLst>
              <a:ext uri="{FF2B5EF4-FFF2-40B4-BE49-F238E27FC236}">
                <a16:creationId xmlns:a16="http://schemas.microsoft.com/office/drawing/2014/main" id="{6C13DB8B-9FC8-41FB-BB4B-B9A766B64BD7}"/>
              </a:ext>
            </a:extLst>
          </p:cNvPr>
          <p:cNvPicPr>
            <a:picLocks noGrp="1" noChangeAspect="1"/>
          </p:cNvPicPr>
          <p:nvPr>
            <p:ph type="pic" sz="quarter" idx="13"/>
          </p:nvPr>
        </p:nvPicPr>
        <p:blipFill>
          <a:blip r:embed="rId3"/>
          <a:srcRect l="7942" r="22156"/>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9E91C547-EA64-8728-FF26-AB04FBEB121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spcBef>
                <a:spcPts val="1875"/>
              </a:spcBef>
              <a:spcAft>
                <a:spcPts val="450"/>
              </a:spcAft>
            </a:pPr>
            <a:r>
              <a:rPr lang="en-US" sz="1400" b="1" dirty="0"/>
              <a:t>Predictive Maintenance</a:t>
            </a:r>
          </a:p>
          <a:p>
            <a:pPr marL="0" lvl="1">
              <a:spcAft>
                <a:spcPts val="450"/>
              </a:spcAft>
            </a:pPr>
            <a:r>
              <a:rPr lang="en-US" sz="1400" dirty="0"/>
              <a:t>Uses error logs and sensor data to forecast equipment failures and schedule proactive service visits.</a:t>
            </a:r>
          </a:p>
          <a:p>
            <a:pPr>
              <a:spcBef>
                <a:spcPts val="1875"/>
              </a:spcBef>
              <a:spcAft>
                <a:spcPts val="450"/>
              </a:spcAft>
            </a:pPr>
            <a:r>
              <a:rPr lang="en-US" sz="1400" b="1" dirty="0"/>
              <a:t>Downtime Root Cause Analysis</a:t>
            </a:r>
          </a:p>
          <a:p>
            <a:pPr marL="0" lvl="1">
              <a:spcAft>
                <a:spcPts val="450"/>
              </a:spcAft>
            </a:pPr>
            <a:r>
              <a:rPr lang="en-US" sz="1400" dirty="0"/>
              <a:t>Analyzes service tickets and engineer notes to identify recurring issues and improve training or parts quality.</a:t>
            </a:r>
          </a:p>
          <a:p>
            <a:pPr>
              <a:spcBef>
                <a:spcPts val="1875"/>
              </a:spcBef>
              <a:spcAft>
                <a:spcPts val="450"/>
              </a:spcAft>
            </a:pPr>
            <a:r>
              <a:rPr lang="en-US" sz="1400" b="1" dirty="0"/>
              <a:t>Customer Contract Prediction</a:t>
            </a:r>
          </a:p>
          <a:p>
            <a:pPr marL="0" lvl="1">
              <a:spcAft>
                <a:spcPts val="450"/>
              </a:spcAft>
            </a:pPr>
            <a:r>
              <a:rPr lang="en-US" sz="1400" dirty="0"/>
              <a:t>Examines contract renewals and complaints to initiate retention actions and reduce customer loss.</a:t>
            </a:r>
          </a:p>
          <a:p>
            <a:pPr>
              <a:spcBef>
                <a:spcPts val="1875"/>
              </a:spcBef>
              <a:spcAft>
                <a:spcPts val="450"/>
              </a:spcAft>
            </a:pPr>
            <a:r>
              <a:rPr lang="en-US" sz="1400" b="1" dirty="0"/>
              <a:t>Parts Stock Optimization</a:t>
            </a:r>
          </a:p>
          <a:p>
            <a:pPr marL="0" lvl="1">
              <a:spcAft>
                <a:spcPts val="450"/>
              </a:spcAft>
            </a:pPr>
            <a:r>
              <a:rPr lang="en-US" sz="1400" dirty="0"/>
              <a:t>Uses usage frequency and geographic data to ensure proper parts availability and reduce delays.</a:t>
            </a:r>
          </a:p>
        </p:txBody>
      </p:sp>
      <p:sp>
        <p:nvSpPr>
          <p:cNvPr id="6" name="Title 5">
            <a:extLst>
              <a:ext uri="{FF2B5EF4-FFF2-40B4-BE49-F238E27FC236}">
                <a16:creationId xmlns:a16="http://schemas.microsoft.com/office/drawing/2014/main" id="{1874DA93-5072-51EF-0935-B79F99BBA3C7}"/>
              </a:ext>
            </a:extLst>
          </p:cNvPr>
          <p:cNvSpPr>
            <a:spLocks noGrp="1"/>
          </p:cNvSpPr>
          <p:nvPr>
            <p:ph type="title"/>
          </p:nvPr>
        </p:nvSpPr>
        <p:spPr>
          <a:xfrm>
            <a:off x="4046767" y="1268730"/>
            <a:ext cx="4677355" cy="857250"/>
          </a:xfrm>
        </p:spPr>
        <p:txBody>
          <a:bodyPr anchor="b">
            <a:normAutofit fontScale="90000"/>
          </a:bodyPr>
          <a:lstStyle/>
          <a:p>
            <a:r>
              <a:rPr lang="en-US" dirty="0"/>
              <a:t>Big Data Analytics Use Cases</a:t>
            </a:r>
          </a:p>
        </p:txBody>
      </p:sp>
      <p:sp>
        <p:nvSpPr>
          <p:cNvPr id="3" name="TextBox 2">
            <a:extLst>
              <a:ext uri="{FF2B5EF4-FFF2-40B4-BE49-F238E27FC236}">
                <a16:creationId xmlns:a16="http://schemas.microsoft.com/office/drawing/2014/main" id="{09E791F3-21C8-92CD-7833-8AD837C88F5C}"/>
              </a:ext>
            </a:extLst>
          </p:cNvPr>
          <p:cNvSpPr txBox="1"/>
          <p:nvPr/>
        </p:nvSpPr>
        <p:spPr>
          <a:xfrm>
            <a:off x="3262588" y="195531"/>
            <a:ext cx="6384332"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Analytics Applications</a:t>
            </a:r>
            <a:endParaRPr lang="en-US" dirty="0"/>
          </a:p>
        </p:txBody>
      </p:sp>
      <p:sp>
        <p:nvSpPr>
          <p:cNvPr id="2" name="Slide Number Placeholder 1">
            <a:extLst>
              <a:ext uri="{FF2B5EF4-FFF2-40B4-BE49-F238E27FC236}">
                <a16:creationId xmlns:a16="http://schemas.microsoft.com/office/drawing/2014/main" id="{B313E6F0-4608-3909-C9F8-34C79889F0C4}"/>
              </a:ext>
            </a:extLst>
          </p:cNvPr>
          <p:cNvSpPr>
            <a:spLocks noGrp="1"/>
          </p:cNvSpPr>
          <p:nvPr>
            <p:ph type="sldNum" sz="quarter" idx="4"/>
          </p:nvPr>
        </p:nvSpPr>
        <p:spPr/>
        <p:txBody>
          <a:bodyPr/>
          <a:lstStyle/>
          <a:p>
            <a:fld id="{CC057153-B650-4DEB-B370-79DDCFDCE934}" type="slidenum">
              <a:rPr lang="en-US" smtClean="0"/>
              <a:pPr/>
              <a:t>11</a:t>
            </a:fld>
            <a:endParaRPr lang="en-US" dirty="0"/>
          </a:p>
        </p:txBody>
      </p:sp>
    </p:spTree>
    <p:extLst>
      <p:ext uri="{BB962C8B-B14F-4D97-AF65-F5344CB8AC3E}">
        <p14:creationId xmlns:p14="http://schemas.microsoft.com/office/powerpoint/2010/main" val="3020883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2268F-5742-4C20-0E1C-A9599680B159}"/>
              </a:ext>
            </a:extLst>
          </p:cNvPr>
          <p:cNvSpPr>
            <a:spLocks noGrp="1"/>
          </p:cNvSpPr>
          <p:nvPr>
            <p:ph type="title"/>
          </p:nvPr>
        </p:nvSpPr>
        <p:spPr>
          <a:xfrm>
            <a:off x="628650" y="365125"/>
            <a:ext cx="7886700" cy="1325563"/>
          </a:xfrm>
        </p:spPr>
        <p:txBody>
          <a:bodyPr>
            <a:normAutofit/>
          </a:bodyPr>
          <a:lstStyle/>
          <a:p>
            <a:r>
              <a:rPr lang="en-US" sz="4700" dirty="0"/>
              <a:t> Data Source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698D58-3F77-5602-1945-20386565CDA6}"/>
              </a:ext>
            </a:extLst>
          </p:cNvPr>
          <p:cNvGraphicFramePr>
            <a:graphicFrameLocks noGrp="1"/>
          </p:cNvGraphicFramePr>
          <p:nvPr>
            <p:ph idx="1"/>
            <p:extLst>
              <p:ext uri="{D42A27DB-BD31-4B8C-83A1-F6EECF244321}">
                <p14:modId xmlns:p14="http://schemas.microsoft.com/office/powerpoint/2010/main" val="1198807415"/>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F41DE1E-B5A7-D93D-5221-1F0628508E97}"/>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6" name="TextBox 5">
            <a:extLst>
              <a:ext uri="{FF2B5EF4-FFF2-40B4-BE49-F238E27FC236}">
                <a16:creationId xmlns:a16="http://schemas.microsoft.com/office/drawing/2014/main" id="{5EF763A2-73BF-E563-1810-3AE5CD07E5C6}"/>
              </a:ext>
            </a:extLst>
          </p:cNvPr>
          <p:cNvSpPr txBox="1"/>
          <p:nvPr/>
        </p:nvSpPr>
        <p:spPr>
          <a:xfrm>
            <a:off x="7212330" y="274320"/>
            <a:ext cx="1588770" cy="369332"/>
          </a:xfrm>
          <a:prstGeom prst="rect">
            <a:avLst/>
          </a:prstGeom>
          <a:noFill/>
        </p:spPr>
        <p:txBody>
          <a:bodyPr wrap="square" rtlCol="0">
            <a:spAutoFit/>
          </a:bodyPr>
          <a:lstStyle/>
          <a:p>
            <a:r>
              <a:rPr lang="en-US" dirty="0"/>
              <a:t>Service Max</a:t>
            </a:r>
          </a:p>
        </p:txBody>
      </p:sp>
      <p:sp>
        <p:nvSpPr>
          <p:cNvPr id="8" name="TextBox 7">
            <a:extLst>
              <a:ext uri="{FF2B5EF4-FFF2-40B4-BE49-F238E27FC236}">
                <a16:creationId xmlns:a16="http://schemas.microsoft.com/office/drawing/2014/main" id="{759225C4-E030-9233-42A0-40E87801D5B8}"/>
              </a:ext>
            </a:extLst>
          </p:cNvPr>
          <p:cNvSpPr txBox="1"/>
          <p:nvPr/>
        </p:nvSpPr>
        <p:spPr>
          <a:xfrm>
            <a:off x="7392924" y="742052"/>
            <a:ext cx="4572000" cy="369332"/>
          </a:xfrm>
          <a:prstGeom prst="rect">
            <a:avLst/>
          </a:prstGeom>
          <a:noFill/>
        </p:spPr>
        <p:txBody>
          <a:bodyPr wrap="square">
            <a:spAutoFit/>
          </a:bodyPr>
          <a:lstStyle/>
          <a:p>
            <a:r>
              <a:rPr lang="en-US" dirty="0"/>
              <a:t>Power BI</a:t>
            </a:r>
          </a:p>
        </p:txBody>
      </p:sp>
    </p:spTree>
    <p:extLst>
      <p:ext uri="{BB962C8B-B14F-4D97-AF65-F5344CB8AC3E}">
        <p14:creationId xmlns:p14="http://schemas.microsoft.com/office/powerpoint/2010/main" val="3802949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Proposed Work</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nSpc>
                <a:spcPct val="90000"/>
              </a:lnSpc>
              <a:buNone/>
            </a:pPr>
            <a:r>
              <a:rPr lang="en-US" sz="1600" dirty="0"/>
              <a:t>Planned Approach:</a:t>
            </a:r>
          </a:p>
          <a:p>
            <a:pPr>
              <a:lnSpc>
                <a:spcPct val="90000"/>
              </a:lnSpc>
            </a:pPr>
            <a:r>
              <a:rPr lang="en-US" sz="1600" dirty="0"/>
              <a:t>Collect minimum 5GB+ equipment downtime and repair service logs from hospitals.</a:t>
            </a:r>
          </a:p>
          <a:p>
            <a:pPr>
              <a:lnSpc>
                <a:spcPct val="90000"/>
              </a:lnSpc>
            </a:pPr>
            <a:r>
              <a:rPr lang="en-US" sz="1600" dirty="0"/>
              <a:t>Clean, preprocess, and structure the large dataset.</a:t>
            </a:r>
          </a:p>
          <a:p>
            <a:pPr>
              <a:lnSpc>
                <a:spcPct val="90000"/>
              </a:lnSpc>
            </a:pPr>
            <a:r>
              <a:rPr lang="en-US" sz="1600" dirty="0"/>
              <a:t>Apply Big Data tools (Hadoop/Spark) and machine learning models.</a:t>
            </a:r>
          </a:p>
          <a:p>
            <a:pPr>
              <a:lnSpc>
                <a:spcPct val="90000"/>
              </a:lnSpc>
            </a:pPr>
            <a:endParaRPr lang="en-US" sz="1600" dirty="0"/>
          </a:p>
          <a:p>
            <a:pPr marL="0" indent="0">
              <a:lnSpc>
                <a:spcPct val="90000"/>
              </a:lnSpc>
              <a:buNone/>
            </a:pPr>
            <a:r>
              <a:rPr lang="en-US" sz="1600" dirty="0"/>
              <a:t>Methods:</a:t>
            </a:r>
          </a:p>
          <a:p>
            <a:pPr>
              <a:lnSpc>
                <a:spcPct val="90000"/>
              </a:lnSpc>
            </a:pPr>
            <a:r>
              <a:rPr lang="en-US" sz="1600" dirty="0"/>
              <a:t>Predictive modeling to forecast equipment downtime.</a:t>
            </a:r>
          </a:p>
          <a:p>
            <a:pPr>
              <a:lnSpc>
                <a:spcPct val="90000"/>
              </a:lnSpc>
            </a:pPr>
            <a:r>
              <a:rPr lang="en-US" sz="1600" dirty="0"/>
              <a:t>Anomaly detection for identifying early warning signs of breakdowns.</a:t>
            </a:r>
          </a:p>
          <a:p>
            <a:pPr>
              <a:lnSpc>
                <a:spcPct val="90000"/>
              </a:lnSpc>
            </a:pPr>
            <a:r>
              <a:rPr lang="en-US" sz="1600" dirty="0"/>
              <a:t>Repair time and cost analysis using historical trends.</a:t>
            </a:r>
          </a:p>
          <a:p>
            <a:pPr>
              <a:lnSpc>
                <a:spcPct val="90000"/>
              </a:lnSpc>
            </a:pPr>
            <a:endParaRPr lang="en-US" sz="1600" dirty="0"/>
          </a:p>
          <a:p>
            <a:pPr marL="0" indent="0">
              <a:lnSpc>
                <a:spcPct val="90000"/>
              </a:lnSpc>
              <a:buNone/>
            </a:pPr>
            <a:r>
              <a:rPr lang="en-US" sz="1600" dirty="0"/>
              <a:t>Expected Outcomes:</a:t>
            </a:r>
          </a:p>
          <a:p>
            <a:pPr>
              <a:lnSpc>
                <a:spcPct val="90000"/>
              </a:lnSpc>
            </a:pPr>
            <a:r>
              <a:rPr lang="en-US" sz="1600" dirty="0"/>
              <a:t>Reduce downtime and Mean Time to Repair (MTTR).</a:t>
            </a:r>
          </a:p>
          <a:p>
            <a:pPr>
              <a:lnSpc>
                <a:spcPct val="90000"/>
              </a:lnSpc>
            </a:pPr>
            <a:r>
              <a:rPr lang="en-US" sz="1600" dirty="0"/>
              <a:t>Optimize resource allocation for service teams.</a:t>
            </a:r>
          </a:p>
          <a:p>
            <a:pPr>
              <a:lnSpc>
                <a:spcPct val="90000"/>
              </a:lnSpc>
            </a:pPr>
            <a:r>
              <a:rPr lang="en-US" sz="1600" dirty="0"/>
              <a:t>Financial savings for hospitals and improved patient care continuity.</a:t>
            </a:r>
          </a:p>
        </p:txBody>
      </p:sp>
      <p:sp>
        <p:nvSpPr>
          <p:cNvPr id="4" name="Slide Number Placeholder 3">
            <a:extLst>
              <a:ext uri="{FF2B5EF4-FFF2-40B4-BE49-F238E27FC236}">
                <a16:creationId xmlns:a16="http://schemas.microsoft.com/office/drawing/2014/main" id="{AF9E87E6-0A47-101C-CCCC-632B88FDDB9A}"/>
              </a:ext>
            </a:extLst>
          </p:cNvPr>
          <p:cNvSpPr>
            <a:spLocks noGrp="1"/>
          </p:cNvSpPr>
          <p:nvPr>
            <p:ph type="sldNum" sz="quarter" idx="12"/>
          </p:nvPr>
        </p:nvSpPr>
        <p:spPr/>
        <p:txBody>
          <a:bodyPr/>
          <a:lstStyle/>
          <a:p>
            <a:fld id="{C1FF6DA9-008F-8B48-92A6-B652298478BF}"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000">
                <a:solidFill>
                  <a:srgbClr val="FFFFFF"/>
                </a:solidFill>
              </a:rPr>
              <a:t>Tools &amp; Requirements</a:t>
            </a:r>
          </a:p>
        </p:txBody>
      </p:sp>
      <p:sp>
        <p:nvSpPr>
          <p:cNvPr id="15" name="Content Placeholder 2"/>
          <p:cNvSpPr>
            <a:spLocks noGrp="1"/>
          </p:cNvSpPr>
          <p:nvPr>
            <p:ph idx="1"/>
          </p:nvPr>
        </p:nvSpPr>
        <p:spPr>
          <a:xfrm>
            <a:off x="3607694" y="649480"/>
            <a:ext cx="4916510" cy="5546047"/>
          </a:xfrm>
        </p:spPr>
        <p:txBody>
          <a:bodyPr anchor="ctr">
            <a:normAutofit/>
          </a:bodyPr>
          <a:lstStyle/>
          <a:p>
            <a:r>
              <a:rPr sz="1700"/>
              <a:t>Tools &amp; Computational Resources:</a:t>
            </a:r>
          </a:p>
          <a:p>
            <a:r>
              <a:rPr sz="1700"/>
              <a:t>- Google Colab Pro Subscription (for extended runtime, GPU/TPU access).</a:t>
            </a:r>
          </a:p>
          <a:p>
            <a:r>
              <a:rPr sz="1700"/>
              <a:t>- Python libraries: Pandas, NumPy, Scikit-learn, PySpark.</a:t>
            </a:r>
          </a:p>
          <a:p>
            <a:r>
              <a:rPr sz="1700"/>
              <a:t>- Big Data frameworks: Hadoop, Spark for handling 5GB+ dataset.</a:t>
            </a:r>
          </a:p>
          <a:p>
            <a:r>
              <a:rPr sz="1700"/>
              <a:t>- Visualization: Matplotlib, Seaborn, Tableau/PowerBI.</a:t>
            </a:r>
          </a:p>
          <a:p>
            <a:endParaRPr sz="1700"/>
          </a:p>
          <a:p>
            <a:r>
              <a:rPr sz="1700"/>
              <a:t>Requirements:</a:t>
            </a:r>
          </a:p>
          <a:p>
            <a:r>
              <a:rPr sz="1700"/>
              <a:t>- Reliable storage for hospital service logs (min 5GB).</a:t>
            </a:r>
          </a:p>
          <a:p>
            <a:r>
              <a:rPr sz="1700"/>
              <a:t>- Collaboration environment for team-based analytics.</a:t>
            </a:r>
          </a:p>
          <a:p>
            <a:r>
              <a:rPr sz="1700"/>
              <a:t>- Sufficient computational resources for training predictive models.</a:t>
            </a:r>
          </a:p>
        </p:txBody>
      </p:sp>
      <p:sp>
        <p:nvSpPr>
          <p:cNvPr id="3" name="Slide Number Placeholder 2">
            <a:extLst>
              <a:ext uri="{FF2B5EF4-FFF2-40B4-BE49-F238E27FC236}">
                <a16:creationId xmlns:a16="http://schemas.microsoft.com/office/drawing/2014/main" id="{6201AE2D-6BE2-0ED6-54A8-A027D112E8DC}"/>
              </a:ext>
            </a:extLst>
          </p:cNvPr>
          <p:cNvSpPr>
            <a:spLocks noGrp="1"/>
          </p:cNvSpPr>
          <p:nvPr>
            <p:ph type="sldNum" sz="quarter" idx="12"/>
          </p:nvPr>
        </p:nvSpPr>
        <p:spPr/>
        <p:txBody>
          <a:bodyPr/>
          <a:lstStyle/>
          <a:p>
            <a:fld id="{C1FF6DA9-008F-8B48-92A6-B652298478BF}"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nternet Network of Connected Devices and Apps ">
            <a:extLst>
              <a:ext uri="{FF2B5EF4-FFF2-40B4-BE49-F238E27FC236}">
                <a16:creationId xmlns:a16="http://schemas.microsoft.com/office/drawing/2014/main" id="{BDED8DB4-0B1B-4251-A819-2ADD5928C639}"/>
              </a:ext>
            </a:extLst>
          </p:cNvPr>
          <p:cNvPicPr>
            <a:picLocks noGrp="1" noChangeAspect="1"/>
          </p:cNvPicPr>
          <p:nvPr>
            <p:ph type="pic" sz="quarter" idx="13"/>
          </p:nvPr>
        </p:nvPicPr>
        <p:blipFill>
          <a:blip r:embed="rId3"/>
          <a:srcRect l="2771" r="2" b="2"/>
          <a:stretch>
            <a:fillRect/>
          </a:stretch>
        </p:blipFill>
        <p:spPr>
          <a:xfrm>
            <a:off x="459484" y="2228850"/>
            <a:ext cx="4834890" cy="3319272"/>
          </a:xfrm>
          <a:prstGeom prst="rect">
            <a:avLst/>
          </a:prstGeom>
          <a:noFill/>
        </p:spPr>
      </p:pic>
      <p:sp>
        <p:nvSpPr>
          <p:cNvPr id="5" name="Content Placeholder 4">
            <a:extLst>
              <a:ext uri="{FF2B5EF4-FFF2-40B4-BE49-F238E27FC236}">
                <a16:creationId xmlns:a16="http://schemas.microsoft.com/office/drawing/2014/main" id="{966D8D3D-04A4-FBE1-4647-01B58B30C81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97296" y="1321309"/>
            <a:ext cx="3017520" cy="3321653"/>
          </a:xfrm>
        </p:spPr>
        <p:txBody>
          <a:bodyPr>
            <a:noAutofit/>
          </a:bodyPr>
          <a:lstStyle/>
          <a:p>
            <a:pPr marL="0" indent="0">
              <a:lnSpc>
                <a:spcPct val="110000"/>
              </a:lnSpc>
              <a:spcBef>
                <a:spcPts val="1875"/>
              </a:spcBef>
              <a:spcAft>
                <a:spcPts val="450"/>
              </a:spcAft>
              <a:buNone/>
            </a:pPr>
            <a:r>
              <a:rPr lang="en-US" sz="1400" b="1" dirty="0"/>
              <a:t>Service History Data</a:t>
            </a:r>
          </a:p>
          <a:p>
            <a:pPr marL="0" lvl="1" indent="0">
              <a:lnSpc>
                <a:spcPct val="110000"/>
              </a:lnSpc>
              <a:spcAft>
                <a:spcPts val="450"/>
              </a:spcAft>
              <a:buNone/>
            </a:pPr>
            <a:r>
              <a:rPr lang="en-US" sz="1400" dirty="0"/>
              <a:t>Installation dates, service calls, and repair history reveal equipment lifecycle and maintenance trends.</a:t>
            </a:r>
          </a:p>
          <a:p>
            <a:pPr marL="0" indent="0">
              <a:lnSpc>
                <a:spcPct val="110000"/>
              </a:lnSpc>
              <a:spcBef>
                <a:spcPts val="1875"/>
              </a:spcBef>
              <a:spcAft>
                <a:spcPts val="450"/>
              </a:spcAft>
              <a:buNone/>
            </a:pPr>
            <a:r>
              <a:rPr lang="en-US" sz="1400" b="1" dirty="0"/>
              <a:t>Equipment Performance Data</a:t>
            </a:r>
          </a:p>
          <a:p>
            <a:pPr marL="0" lvl="1" indent="0">
              <a:lnSpc>
                <a:spcPct val="110000"/>
              </a:lnSpc>
              <a:spcAft>
                <a:spcPts val="450"/>
              </a:spcAft>
              <a:buNone/>
            </a:pPr>
            <a:r>
              <a:rPr lang="en-US" sz="1400" dirty="0"/>
              <a:t>Error logs and usage hours from CT, MRI, US, and PET-CT machines highlight operational efficiency.</a:t>
            </a:r>
          </a:p>
          <a:p>
            <a:pPr marL="0" indent="0">
              <a:lnSpc>
                <a:spcPct val="110000"/>
              </a:lnSpc>
              <a:spcBef>
                <a:spcPts val="1875"/>
              </a:spcBef>
              <a:spcAft>
                <a:spcPts val="450"/>
              </a:spcAft>
              <a:buNone/>
            </a:pPr>
            <a:r>
              <a:rPr lang="en-US" sz="1400" b="1" dirty="0"/>
              <a:t>Customer Interaction Data</a:t>
            </a:r>
          </a:p>
          <a:p>
            <a:pPr marL="0" lvl="1" indent="0">
              <a:lnSpc>
                <a:spcPct val="110000"/>
              </a:lnSpc>
              <a:spcAft>
                <a:spcPts val="450"/>
              </a:spcAft>
              <a:buNone/>
            </a:pPr>
            <a:r>
              <a:rPr lang="en-US" sz="1400" dirty="0"/>
              <a:t>CRM systems and call center logs provide insights into user experiences and service quality.</a:t>
            </a:r>
          </a:p>
          <a:p>
            <a:pPr marL="0" indent="0">
              <a:lnSpc>
                <a:spcPct val="110000"/>
              </a:lnSpc>
              <a:spcBef>
                <a:spcPts val="1875"/>
              </a:spcBef>
              <a:spcAft>
                <a:spcPts val="450"/>
              </a:spcAft>
              <a:buNone/>
            </a:pPr>
            <a:r>
              <a:rPr lang="en-US" sz="1400" b="1" dirty="0"/>
              <a:t>Supply Chain and Sales Data</a:t>
            </a:r>
          </a:p>
          <a:p>
            <a:pPr marL="0" lvl="1" indent="0">
              <a:lnSpc>
                <a:spcPct val="110000"/>
              </a:lnSpc>
              <a:spcAft>
                <a:spcPts val="450"/>
              </a:spcAft>
              <a:buNone/>
            </a:pPr>
            <a:r>
              <a:rPr lang="en-US" sz="1400" dirty="0"/>
              <a:t>Parts availability, backorder patterns, and contract details support inventory and retention strategies.</a:t>
            </a:r>
          </a:p>
        </p:txBody>
      </p:sp>
      <p:sp>
        <p:nvSpPr>
          <p:cNvPr id="6" name="Title 5">
            <a:extLst>
              <a:ext uri="{FF2B5EF4-FFF2-40B4-BE49-F238E27FC236}">
                <a16:creationId xmlns:a16="http://schemas.microsoft.com/office/drawing/2014/main" id="{F112AD3A-C116-56AD-E5ED-1517EE494507}"/>
              </a:ext>
            </a:extLst>
          </p:cNvPr>
          <p:cNvSpPr>
            <a:spLocks noGrp="1"/>
          </p:cNvSpPr>
          <p:nvPr>
            <p:ph type="title"/>
          </p:nvPr>
        </p:nvSpPr>
        <p:spPr>
          <a:xfrm>
            <a:off x="-1369316" y="1179119"/>
            <a:ext cx="8229602" cy="727847"/>
          </a:xfrm>
        </p:spPr>
        <p:txBody>
          <a:bodyPr anchor="ctr">
            <a:normAutofit fontScale="90000"/>
          </a:bodyPr>
          <a:lstStyle/>
          <a:p>
            <a:r>
              <a:rPr lang="en-US" dirty="0"/>
              <a:t>Data Sources</a:t>
            </a:r>
          </a:p>
        </p:txBody>
      </p:sp>
      <p:sp>
        <p:nvSpPr>
          <p:cNvPr id="3" name="TextBox 2">
            <a:extLst>
              <a:ext uri="{FF2B5EF4-FFF2-40B4-BE49-F238E27FC236}">
                <a16:creationId xmlns:a16="http://schemas.microsoft.com/office/drawing/2014/main" id="{8AF95145-9571-A224-DD43-3F24D91CE185}"/>
              </a:ext>
            </a:extLst>
          </p:cNvPr>
          <p:cNvSpPr txBox="1"/>
          <p:nvPr/>
        </p:nvSpPr>
        <p:spPr>
          <a:xfrm>
            <a:off x="948690" y="149350"/>
            <a:ext cx="715518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Data Infrastructure</a:t>
            </a:r>
            <a:endParaRPr lang="en-US" dirty="0"/>
          </a:p>
        </p:txBody>
      </p:sp>
      <p:sp>
        <p:nvSpPr>
          <p:cNvPr id="2" name="Slide Number Placeholder 1">
            <a:extLst>
              <a:ext uri="{FF2B5EF4-FFF2-40B4-BE49-F238E27FC236}">
                <a16:creationId xmlns:a16="http://schemas.microsoft.com/office/drawing/2014/main" id="{D5FAD858-9F22-3C80-4C81-EA6B115EC913}"/>
              </a:ext>
            </a:extLst>
          </p:cNvPr>
          <p:cNvSpPr>
            <a:spLocks noGrp="1"/>
          </p:cNvSpPr>
          <p:nvPr>
            <p:ph type="sldNum" sz="quarter" idx="4"/>
          </p:nvPr>
        </p:nvSpPr>
        <p:spPr/>
        <p:txBody>
          <a:bodyPr/>
          <a:lstStyle/>
          <a:p>
            <a:fld id="{CC057153-B650-4DEB-B370-79DDCFDCE934}" type="slidenum">
              <a:rPr lang="en-US" smtClean="0"/>
              <a:pPr/>
              <a:t>15</a:t>
            </a:fld>
            <a:endParaRPr lang="en-US" dirty="0"/>
          </a:p>
        </p:txBody>
      </p:sp>
    </p:spTree>
    <p:extLst>
      <p:ext uri="{BB962C8B-B14F-4D97-AF65-F5344CB8AC3E}">
        <p14:creationId xmlns:p14="http://schemas.microsoft.com/office/powerpoint/2010/main" val="2596164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mart city and wireless communication network">
            <a:extLst>
              <a:ext uri="{FF2B5EF4-FFF2-40B4-BE49-F238E27FC236}">
                <a16:creationId xmlns:a16="http://schemas.microsoft.com/office/drawing/2014/main" id="{B5C42BBD-95FA-4AC6-A752-594052A794F4}"/>
              </a:ext>
            </a:extLst>
          </p:cNvPr>
          <p:cNvPicPr>
            <a:picLocks noGrp="1" noChangeAspect="1"/>
          </p:cNvPicPr>
          <p:nvPr>
            <p:ph type="pic" sz="quarter" idx="13"/>
          </p:nvPr>
        </p:nvPicPr>
        <p:blipFill>
          <a:blip r:embed="rId3"/>
          <a:srcRect l="31059" r="22281" b="-2"/>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00759989-D3C7-5471-433A-25BA68BBF3C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lnSpc>
                <a:spcPct val="110000"/>
              </a:lnSpc>
              <a:spcBef>
                <a:spcPts val="1875"/>
              </a:spcBef>
              <a:spcAft>
                <a:spcPts val="450"/>
              </a:spcAft>
            </a:pPr>
            <a:r>
              <a:rPr lang="en-US" sz="1400" b="1" dirty="0"/>
              <a:t>Data Consolidation</a:t>
            </a:r>
          </a:p>
          <a:p>
            <a:pPr marL="0" lvl="1">
              <a:lnSpc>
                <a:spcPct val="110000"/>
              </a:lnSpc>
              <a:spcAft>
                <a:spcPts val="450"/>
              </a:spcAft>
            </a:pPr>
            <a:r>
              <a:rPr lang="en-US" sz="1400" dirty="0"/>
              <a:t>Phase 1 consolidates and cleans data from various systems like CRM, sales, and equipment logs for unified analysis.</a:t>
            </a:r>
          </a:p>
          <a:p>
            <a:pPr>
              <a:lnSpc>
                <a:spcPct val="110000"/>
              </a:lnSpc>
              <a:spcBef>
                <a:spcPts val="1875"/>
              </a:spcBef>
              <a:spcAft>
                <a:spcPts val="450"/>
              </a:spcAft>
            </a:pPr>
            <a:r>
              <a:rPr lang="en-US" sz="1400" b="1" dirty="0"/>
              <a:t>Analytics Platform Setup</a:t>
            </a:r>
          </a:p>
          <a:p>
            <a:pPr marL="0" lvl="1">
              <a:lnSpc>
                <a:spcPct val="110000"/>
              </a:lnSpc>
              <a:spcAft>
                <a:spcPts val="450"/>
              </a:spcAft>
            </a:pPr>
            <a:r>
              <a:rPr lang="en-US" sz="1400" dirty="0"/>
              <a:t>Phase 2 sets up visualization and machine learning tools such as Power BI and Python to generate predictive insights.</a:t>
            </a:r>
          </a:p>
          <a:p>
            <a:pPr>
              <a:lnSpc>
                <a:spcPct val="110000"/>
              </a:lnSpc>
              <a:spcBef>
                <a:spcPts val="1875"/>
              </a:spcBef>
              <a:spcAft>
                <a:spcPts val="450"/>
              </a:spcAft>
            </a:pPr>
            <a:r>
              <a:rPr lang="en-US" sz="1400" b="1" dirty="0"/>
              <a:t>Actionable Insights Generation</a:t>
            </a:r>
          </a:p>
          <a:p>
            <a:pPr marL="0" lvl="1">
              <a:lnSpc>
                <a:spcPct val="110000"/>
              </a:lnSpc>
              <a:spcAft>
                <a:spcPts val="450"/>
              </a:spcAft>
            </a:pPr>
            <a:r>
              <a:rPr lang="en-US" sz="1400" dirty="0"/>
              <a:t>Phase 3 creates real-time dashboards highlighting risks like downtime and parts shortage to inform decision-making.</a:t>
            </a:r>
          </a:p>
          <a:p>
            <a:pPr>
              <a:lnSpc>
                <a:spcPct val="110000"/>
              </a:lnSpc>
              <a:spcBef>
                <a:spcPts val="1875"/>
              </a:spcBef>
              <a:spcAft>
                <a:spcPts val="450"/>
              </a:spcAft>
            </a:pPr>
            <a:r>
              <a:rPr lang="en-US" sz="1400" b="1" dirty="0"/>
              <a:t>Execution and Engagement</a:t>
            </a:r>
          </a:p>
          <a:p>
            <a:pPr marL="0" lvl="1">
              <a:lnSpc>
                <a:spcPct val="110000"/>
              </a:lnSpc>
              <a:spcAft>
                <a:spcPts val="450"/>
              </a:spcAft>
            </a:pPr>
            <a:r>
              <a:rPr lang="en-US" sz="1400" dirty="0"/>
              <a:t>Phase 4 delivers alerts and reports to service teams and customers to enhance maintenance response and satisfaction.</a:t>
            </a:r>
          </a:p>
        </p:txBody>
      </p:sp>
      <p:sp>
        <p:nvSpPr>
          <p:cNvPr id="6" name="Title 5">
            <a:extLst>
              <a:ext uri="{FF2B5EF4-FFF2-40B4-BE49-F238E27FC236}">
                <a16:creationId xmlns:a16="http://schemas.microsoft.com/office/drawing/2014/main" id="{9ADB8F78-9404-8986-BB96-E5A9CE89B3F0}"/>
              </a:ext>
            </a:extLst>
          </p:cNvPr>
          <p:cNvSpPr>
            <a:spLocks noGrp="1"/>
          </p:cNvSpPr>
          <p:nvPr>
            <p:ph type="title"/>
          </p:nvPr>
        </p:nvSpPr>
        <p:spPr>
          <a:xfrm>
            <a:off x="4046767" y="1268730"/>
            <a:ext cx="4677355" cy="857250"/>
          </a:xfrm>
        </p:spPr>
        <p:txBody>
          <a:bodyPr anchor="b">
            <a:normAutofit fontScale="90000"/>
          </a:bodyPr>
          <a:lstStyle/>
          <a:p>
            <a:r>
              <a:rPr lang="en-US"/>
              <a:t>Implementation Steps</a:t>
            </a:r>
          </a:p>
        </p:txBody>
      </p:sp>
      <p:sp>
        <p:nvSpPr>
          <p:cNvPr id="3" name="TextBox 2">
            <a:extLst>
              <a:ext uri="{FF2B5EF4-FFF2-40B4-BE49-F238E27FC236}">
                <a16:creationId xmlns:a16="http://schemas.microsoft.com/office/drawing/2014/main" id="{8BED65AB-CC53-6A31-E257-3C1BE34A0022}"/>
              </a:ext>
            </a:extLst>
          </p:cNvPr>
          <p:cNvSpPr txBox="1"/>
          <p:nvPr/>
        </p:nvSpPr>
        <p:spPr>
          <a:xfrm>
            <a:off x="4983480" y="440413"/>
            <a:ext cx="4572000" cy="369332"/>
          </a:xfrm>
          <a:prstGeom prst="rect">
            <a:avLst/>
          </a:prstGeom>
          <a:noFill/>
        </p:spPr>
        <p:txBody>
          <a:bodyPr wrap="square">
            <a:spAutoFit/>
          </a:bodyPr>
          <a:lstStyle/>
          <a:p>
            <a:r>
              <a:rPr lang="en-US" dirty="0"/>
              <a:t>Execution Strategy</a:t>
            </a:r>
          </a:p>
        </p:txBody>
      </p:sp>
      <p:sp>
        <p:nvSpPr>
          <p:cNvPr id="2" name="Slide Number Placeholder 1">
            <a:extLst>
              <a:ext uri="{FF2B5EF4-FFF2-40B4-BE49-F238E27FC236}">
                <a16:creationId xmlns:a16="http://schemas.microsoft.com/office/drawing/2014/main" id="{6A95FEF4-5EC8-89A1-CFE5-74720770F69F}"/>
              </a:ext>
            </a:extLst>
          </p:cNvPr>
          <p:cNvSpPr>
            <a:spLocks noGrp="1"/>
          </p:cNvSpPr>
          <p:nvPr>
            <p:ph type="sldNum" sz="quarter" idx="4"/>
          </p:nvPr>
        </p:nvSpPr>
        <p:spPr/>
        <p:txBody>
          <a:bodyPr/>
          <a:lstStyle/>
          <a:p>
            <a:fld id="{CC057153-B650-4DEB-B370-79DDCFDCE934}" type="slidenum">
              <a:rPr lang="en-US" smtClean="0"/>
              <a:pPr/>
              <a:t>16</a:t>
            </a:fld>
            <a:endParaRPr lang="en-US" dirty="0"/>
          </a:p>
        </p:txBody>
      </p:sp>
    </p:spTree>
    <p:extLst>
      <p:ext uri="{BB962C8B-B14F-4D97-AF65-F5344CB8AC3E}">
        <p14:creationId xmlns:p14="http://schemas.microsoft.com/office/powerpoint/2010/main" val="423667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ite mouse cable forming a magnifying glass symbol on blue background. Horizontal composition with copy space. Online search and scrutiny concept.">
            <a:extLst>
              <a:ext uri="{FF2B5EF4-FFF2-40B4-BE49-F238E27FC236}">
                <a16:creationId xmlns:a16="http://schemas.microsoft.com/office/drawing/2014/main" id="{4C6CCC1D-6F5E-4786-86A9-989F8796BD14}"/>
              </a:ext>
            </a:extLst>
          </p:cNvPr>
          <p:cNvPicPr>
            <a:picLocks noGrp="1" noChangeAspect="1"/>
          </p:cNvPicPr>
          <p:nvPr>
            <p:ph type="pic" sz="quarter" idx="13"/>
          </p:nvPr>
        </p:nvPicPr>
        <p:blipFill>
          <a:blip r:embed="rId3"/>
          <a:srcRect l="39769" r="17592" b="2"/>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B08D9BBE-76B9-07B5-94A3-BB81C6FD6EC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spcBef>
                <a:spcPts val="1875"/>
              </a:spcBef>
              <a:spcAft>
                <a:spcPts val="450"/>
              </a:spcAft>
            </a:pPr>
            <a:r>
              <a:rPr lang="en-US" sz="1400" b="1" dirty="0"/>
              <a:t>Reduced Unplanned Downtime</a:t>
            </a:r>
          </a:p>
          <a:p>
            <a:pPr marL="0" lvl="1">
              <a:spcAft>
                <a:spcPts val="450"/>
              </a:spcAft>
            </a:pPr>
            <a:r>
              <a:rPr lang="en-US" sz="1400" dirty="0"/>
              <a:t>Predictive maintenance decreases unplanned downtime by 20-30%, improving equipment availability and patient care continuity.</a:t>
            </a:r>
          </a:p>
          <a:p>
            <a:pPr>
              <a:spcBef>
                <a:spcPts val="1875"/>
              </a:spcBef>
              <a:spcAft>
                <a:spcPts val="450"/>
              </a:spcAft>
            </a:pPr>
            <a:r>
              <a:rPr lang="en-US" sz="1400" b="1" dirty="0"/>
              <a:t>Improved AMC/CMC Renewals</a:t>
            </a:r>
          </a:p>
          <a:p>
            <a:pPr marL="0" lvl="1">
              <a:spcAft>
                <a:spcPts val="450"/>
              </a:spcAft>
            </a:pPr>
            <a:r>
              <a:rPr lang="en-US" sz="1400" dirty="0"/>
              <a:t>Proactive service and targeted campaigns enhance AMC/CMC renewals by 15-20%, boosting service engagement.</a:t>
            </a:r>
          </a:p>
          <a:p>
            <a:pPr>
              <a:spcBef>
                <a:spcPts val="1875"/>
              </a:spcBef>
              <a:spcAft>
                <a:spcPts val="450"/>
              </a:spcAft>
            </a:pPr>
            <a:r>
              <a:rPr lang="en-US" sz="1400" b="1" dirty="0"/>
              <a:t>Optimized Inventory Costs</a:t>
            </a:r>
          </a:p>
          <a:p>
            <a:pPr marL="0" lvl="1">
              <a:spcAft>
                <a:spcPts val="450"/>
              </a:spcAft>
            </a:pPr>
            <a:r>
              <a:rPr lang="en-US" sz="1400" dirty="0"/>
              <a:t>Optimized stocking strategies reduce inventory costs for parts by 10-15%, increasing operational efficiency.</a:t>
            </a:r>
          </a:p>
          <a:p>
            <a:pPr>
              <a:spcBef>
                <a:spcPts val="1875"/>
              </a:spcBef>
              <a:spcAft>
                <a:spcPts val="450"/>
              </a:spcAft>
            </a:pPr>
            <a:r>
              <a:rPr lang="en-US" sz="1400" b="1" dirty="0"/>
              <a:t>Increased Customer Satisfaction</a:t>
            </a:r>
          </a:p>
          <a:p>
            <a:pPr marL="0" lvl="1">
              <a:spcAft>
                <a:spcPts val="450"/>
              </a:spcAft>
            </a:pPr>
            <a:r>
              <a:rPr lang="en-US" sz="1400" dirty="0"/>
              <a:t>Timely maintenance leads to higher customer satisfaction and improved Net Promoter Scores (NPS).</a:t>
            </a:r>
          </a:p>
        </p:txBody>
      </p:sp>
      <p:sp>
        <p:nvSpPr>
          <p:cNvPr id="6" name="Title 5">
            <a:extLst>
              <a:ext uri="{FF2B5EF4-FFF2-40B4-BE49-F238E27FC236}">
                <a16:creationId xmlns:a16="http://schemas.microsoft.com/office/drawing/2014/main" id="{AF902498-05E4-E170-DD2C-970FF0A2463D}"/>
              </a:ext>
            </a:extLst>
          </p:cNvPr>
          <p:cNvSpPr>
            <a:spLocks noGrp="1"/>
          </p:cNvSpPr>
          <p:nvPr>
            <p:ph type="title"/>
          </p:nvPr>
        </p:nvSpPr>
        <p:spPr>
          <a:xfrm>
            <a:off x="4046767" y="1268730"/>
            <a:ext cx="4677355" cy="857250"/>
          </a:xfrm>
        </p:spPr>
        <p:txBody>
          <a:bodyPr anchor="b">
            <a:normAutofit/>
          </a:bodyPr>
          <a:lstStyle/>
          <a:p>
            <a:r>
              <a:rPr lang="en-US"/>
              <a:t>Expected Impact</a:t>
            </a:r>
          </a:p>
        </p:txBody>
      </p:sp>
      <p:sp>
        <p:nvSpPr>
          <p:cNvPr id="3" name="TextBox 2">
            <a:extLst>
              <a:ext uri="{FF2B5EF4-FFF2-40B4-BE49-F238E27FC236}">
                <a16:creationId xmlns:a16="http://schemas.microsoft.com/office/drawing/2014/main" id="{F35527C1-D9A7-BA87-F833-6F9C601F3804}"/>
              </a:ext>
            </a:extLst>
          </p:cNvPr>
          <p:cNvSpPr txBox="1"/>
          <p:nvPr/>
        </p:nvSpPr>
        <p:spPr>
          <a:xfrm>
            <a:off x="3086085" y="236756"/>
            <a:ext cx="605790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Business Outcomes</a:t>
            </a:r>
            <a:endParaRPr lang="en-US" dirty="0"/>
          </a:p>
        </p:txBody>
      </p:sp>
      <p:sp>
        <p:nvSpPr>
          <p:cNvPr id="2" name="Slide Number Placeholder 1">
            <a:extLst>
              <a:ext uri="{FF2B5EF4-FFF2-40B4-BE49-F238E27FC236}">
                <a16:creationId xmlns:a16="http://schemas.microsoft.com/office/drawing/2014/main" id="{70CC248A-F1F3-9C5C-1D54-466A9D752F18}"/>
              </a:ext>
            </a:extLst>
          </p:cNvPr>
          <p:cNvSpPr>
            <a:spLocks noGrp="1"/>
          </p:cNvSpPr>
          <p:nvPr>
            <p:ph type="sldNum" sz="quarter" idx="4"/>
          </p:nvPr>
        </p:nvSpPr>
        <p:spPr/>
        <p:txBody>
          <a:bodyPr/>
          <a:lstStyle/>
          <a:p>
            <a:fld id="{CC057153-B650-4DEB-B370-79DDCFDCE934}" type="slidenum">
              <a:rPr lang="en-US" smtClean="0"/>
              <a:pPr/>
              <a:t>17</a:t>
            </a:fld>
            <a:endParaRPr lang="en-US" dirty="0"/>
          </a:p>
        </p:txBody>
      </p:sp>
    </p:spTree>
    <p:extLst>
      <p:ext uri="{BB962C8B-B14F-4D97-AF65-F5344CB8AC3E}">
        <p14:creationId xmlns:p14="http://schemas.microsoft.com/office/powerpoint/2010/main" val="363290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BAAAC47-E3CA-C833-786D-667DFE81DF33}"/>
              </a:ext>
            </a:extLst>
          </p:cNvPr>
          <p:cNvPicPr>
            <a:picLocks noChangeAspect="1"/>
          </p:cNvPicPr>
          <p:nvPr/>
        </p:nvPicPr>
        <p:blipFill>
          <a:blip r:embed="rId2"/>
          <a:srcRect l="35184" r="31535"/>
          <a:stretch>
            <a:fillRect/>
          </a:stretch>
        </p:blipFill>
        <p:spPr>
          <a:xfrm>
            <a:off x="20" y="-2"/>
            <a:ext cx="4057627"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7C6FC7-3799-A3B1-008D-455ADBC5DFA2}"/>
              </a:ext>
            </a:extLst>
          </p:cNvPr>
          <p:cNvSpPr>
            <a:spLocks noGrp="1"/>
          </p:cNvSpPr>
          <p:nvPr>
            <p:ph type="title"/>
          </p:nvPr>
        </p:nvSpPr>
        <p:spPr>
          <a:xfrm>
            <a:off x="4586487" y="405685"/>
            <a:ext cx="4098726" cy="1559301"/>
          </a:xfrm>
        </p:spPr>
        <p:txBody>
          <a:bodyPr vert="horz" lIns="91440" tIns="45720" rIns="91440" bIns="45720" rtlCol="0" anchor="ctr">
            <a:normAutofit/>
          </a:bodyPr>
          <a:lstStyle/>
          <a:p>
            <a:pPr algn="l" defTabSz="914400">
              <a:lnSpc>
                <a:spcPct val="90000"/>
              </a:lnSpc>
            </a:pPr>
            <a:endParaRPr lang="en-US" sz="3500"/>
          </a:p>
        </p:txBody>
      </p:sp>
      <p:sp>
        <p:nvSpPr>
          <p:cNvPr id="4" name="Content Placeholder 3">
            <a:extLst>
              <a:ext uri="{FF2B5EF4-FFF2-40B4-BE49-F238E27FC236}">
                <a16:creationId xmlns:a16="http://schemas.microsoft.com/office/drawing/2014/main" id="{EC93FCB3-0AE0-308F-6913-94822EC6B998}"/>
              </a:ext>
            </a:extLst>
          </p:cNvPr>
          <p:cNvSpPr>
            <a:spLocks noGrp="1"/>
          </p:cNvSpPr>
          <p:nvPr>
            <p:ph sz="quarter" idx="14"/>
          </p:nvPr>
        </p:nvSpPr>
        <p:spPr>
          <a:xfrm>
            <a:off x="4586487" y="2743200"/>
            <a:ext cx="3935505" cy="3496878"/>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4000" dirty="0"/>
              <a:t>Do you have any question ?</a:t>
            </a:r>
          </a:p>
        </p:txBody>
      </p:sp>
      <p:sp>
        <p:nvSpPr>
          <p:cNvPr id="3" name="Slide Number Placeholder 2">
            <a:extLst>
              <a:ext uri="{FF2B5EF4-FFF2-40B4-BE49-F238E27FC236}">
                <a16:creationId xmlns:a16="http://schemas.microsoft.com/office/drawing/2014/main" id="{600E2373-5072-B84A-AE81-FEFEC818A614}"/>
              </a:ext>
            </a:extLst>
          </p:cNvPr>
          <p:cNvSpPr>
            <a:spLocks noGrp="1"/>
          </p:cNvSpPr>
          <p:nvPr>
            <p:ph type="sldNum" sz="quarter" idx="4"/>
          </p:nvPr>
        </p:nvSpPr>
        <p:spPr>
          <a:xfrm>
            <a:off x="6549390" y="6356350"/>
            <a:ext cx="2400300" cy="365125"/>
          </a:xfrm>
        </p:spPr>
        <p:txBody>
          <a:bodyPr vert="horz" lIns="91440" tIns="45720" rIns="91440" bIns="45720" rtlCol="0" anchor="ctr">
            <a:normAutofit/>
          </a:bodyPr>
          <a:lstStyle/>
          <a:p>
            <a:pPr defTabSz="914400">
              <a:spcAft>
                <a:spcPts val="600"/>
              </a:spcAft>
              <a:defRPr/>
            </a:pPr>
            <a:fld id="{CC057153-B650-4DEB-B370-79DDCFDCE934}" type="slidenum">
              <a:rPr lang="en-US" sz="1200">
                <a:solidFill>
                  <a:schemeClr val="tx1"/>
                </a:solidFill>
                <a:latin typeface="Calibri" panose="020F0502020204030204"/>
              </a:rPr>
              <a:pPr defTabSz="914400">
                <a:spcAft>
                  <a:spcPts val="600"/>
                </a:spcAft>
                <a:defRPr/>
              </a:pPr>
              <a:t>18</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63612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Project Topic</a:t>
            </a:r>
          </a:p>
        </p:txBody>
      </p:sp>
      <p:graphicFrame>
        <p:nvGraphicFramePr>
          <p:cNvPr id="5" name="Content Placeholder 2">
            <a:extLst>
              <a:ext uri="{FF2B5EF4-FFF2-40B4-BE49-F238E27FC236}">
                <a16:creationId xmlns:a16="http://schemas.microsoft.com/office/drawing/2014/main" id="{E15F6944-D44A-BD9E-00B7-2369299DE5E8}"/>
              </a:ext>
            </a:extLst>
          </p:cNvPr>
          <p:cNvGraphicFramePr>
            <a:graphicFrameLocks noGrp="1"/>
          </p:cNvGraphicFramePr>
          <p:nvPr>
            <p:ph idx="1"/>
            <p:extLst>
              <p:ext uri="{D42A27DB-BD31-4B8C-83A1-F6EECF244321}">
                <p14:modId xmlns:p14="http://schemas.microsoft.com/office/powerpoint/2010/main" val="1874700456"/>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6D1588D-086B-FD99-31A0-024C5BBFE51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Problem Statement</a:t>
            </a:r>
          </a:p>
        </p:txBody>
      </p:sp>
      <p:graphicFrame>
        <p:nvGraphicFramePr>
          <p:cNvPr id="5" name="Content Placeholder 2">
            <a:extLst>
              <a:ext uri="{FF2B5EF4-FFF2-40B4-BE49-F238E27FC236}">
                <a16:creationId xmlns:a16="http://schemas.microsoft.com/office/drawing/2014/main" id="{983AED18-D12A-A9AF-4C16-158915990CF7}"/>
              </a:ext>
            </a:extLst>
          </p:cNvPr>
          <p:cNvGraphicFramePr>
            <a:graphicFrameLocks noGrp="1"/>
          </p:cNvGraphicFramePr>
          <p:nvPr>
            <p:ph idx="1"/>
            <p:extLst>
              <p:ext uri="{D42A27DB-BD31-4B8C-83A1-F6EECF244321}">
                <p14:modId xmlns:p14="http://schemas.microsoft.com/office/powerpoint/2010/main" val="615558453"/>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DD28987-599D-7C24-5BBA-60D29B21E1E6}"/>
              </a:ext>
            </a:extLst>
          </p:cNvPr>
          <p:cNvSpPr>
            <a:spLocks noGrp="1"/>
          </p:cNvSpPr>
          <p:nvPr>
            <p:ph type="sldNum" sz="quarter" idx="12"/>
          </p:nvPr>
        </p:nvSpPr>
        <p:spPr/>
        <p:txBody>
          <a:bodyPr/>
          <a:lstStyle/>
          <a:p>
            <a:fld id="{C1FF6DA9-008F-8B48-92A6-B652298478BF}" type="slidenum">
              <a:rPr lang="en-US" smtClean="0"/>
              <a:t>3</a:t>
            </a:fld>
            <a:endParaRPr lang="en-US"/>
          </a:p>
        </p:txBody>
      </p:sp>
      <p:pic>
        <p:nvPicPr>
          <p:cNvPr id="4" name="Picture 3">
            <a:extLst>
              <a:ext uri="{FF2B5EF4-FFF2-40B4-BE49-F238E27FC236}">
                <a16:creationId xmlns:a16="http://schemas.microsoft.com/office/drawing/2014/main" id="{B1B5F9C0-2AE5-D68C-6B31-59DA9F26FDD2}"/>
              </a:ext>
            </a:extLst>
          </p:cNvPr>
          <p:cNvPicPr>
            <a:picLocks noChangeAspect="1"/>
          </p:cNvPicPr>
          <p:nvPr/>
        </p:nvPicPr>
        <p:blipFill>
          <a:blip r:embed="rId8"/>
          <a:stretch>
            <a:fillRect/>
          </a:stretch>
        </p:blipFill>
        <p:spPr>
          <a:xfrm>
            <a:off x="3271556" y="1692277"/>
            <a:ext cx="2549037" cy="1400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tethoscope and graph papers">
            <a:extLst>
              <a:ext uri="{FF2B5EF4-FFF2-40B4-BE49-F238E27FC236}">
                <a16:creationId xmlns:a16="http://schemas.microsoft.com/office/drawing/2014/main" id="{36951EC2-409B-4BF5-8A03-43A5C91D4BC2}"/>
              </a:ext>
            </a:extLst>
          </p:cNvPr>
          <p:cNvPicPr>
            <a:picLocks noGrp="1" noChangeAspect="1"/>
          </p:cNvPicPr>
          <p:nvPr>
            <p:ph type="pic" sz="quarter" idx="13"/>
          </p:nvPr>
        </p:nvPicPr>
        <p:blipFill>
          <a:blip r:embed="rId3"/>
          <a:srcRect l="17830" r="29744"/>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E8A7C6EE-8C3C-C875-1DF2-EDEEA2D8A61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lnSpc>
                <a:spcPct val="110000"/>
              </a:lnSpc>
              <a:spcBef>
                <a:spcPts val="1875"/>
              </a:spcBef>
              <a:spcAft>
                <a:spcPts val="450"/>
              </a:spcAft>
            </a:pPr>
            <a:r>
              <a:rPr lang="en-US" sz="1400" b="1" dirty="0"/>
              <a:t>Enhance Equipment Performance</a:t>
            </a:r>
          </a:p>
          <a:p>
            <a:pPr marL="0" lvl="1">
              <a:lnSpc>
                <a:spcPct val="110000"/>
              </a:lnSpc>
              <a:spcAft>
                <a:spcPts val="450"/>
              </a:spcAft>
            </a:pPr>
            <a:r>
              <a:rPr lang="en-US" sz="1400" dirty="0"/>
              <a:t>Leverage big data analytics to improve healthcare equipment reliability and reduce downtime.</a:t>
            </a:r>
          </a:p>
          <a:p>
            <a:pPr>
              <a:lnSpc>
                <a:spcPct val="110000"/>
              </a:lnSpc>
              <a:spcBef>
                <a:spcPts val="1875"/>
              </a:spcBef>
              <a:spcAft>
                <a:spcPts val="450"/>
              </a:spcAft>
            </a:pPr>
            <a:r>
              <a:rPr lang="en-US" sz="1400" b="1" dirty="0"/>
              <a:t>Proactive Failure Prediction</a:t>
            </a:r>
          </a:p>
          <a:p>
            <a:pPr marL="0" lvl="1">
              <a:lnSpc>
                <a:spcPct val="110000"/>
              </a:lnSpc>
              <a:spcAft>
                <a:spcPts val="450"/>
              </a:spcAft>
            </a:pPr>
            <a:r>
              <a:rPr lang="en-US" sz="1400" dirty="0"/>
              <a:t>Predict equipment failures early through analysis of usage and service data for timely maintenance.</a:t>
            </a:r>
          </a:p>
          <a:p>
            <a:pPr>
              <a:lnSpc>
                <a:spcPct val="110000"/>
              </a:lnSpc>
              <a:spcBef>
                <a:spcPts val="1875"/>
              </a:spcBef>
              <a:spcAft>
                <a:spcPts val="450"/>
              </a:spcAft>
            </a:pPr>
            <a:r>
              <a:rPr lang="en-US" sz="1400" b="1" dirty="0"/>
              <a:t>Improve Customer Satisfaction</a:t>
            </a:r>
          </a:p>
          <a:p>
            <a:pPr marL="0" lvl="1">
              <a:lnSpc>
                <a:spcPct val="110000"/>
              </a:lnSpc>
              <a:spcAft>
                <a:spcPts val="450"/>
              </a:spcAft>
            </a:pPr>
            <a:r>
              <a:rPr lang="en-US" sz="1400" dirty="0"/>
              <a:t>Deliver timely and effective maintenance to enhance service efficiency and customer satisfaction.</a:t>
            </a:r>
          </a:p>
          <a:p>
            <a:pPr>
              <a:lnSpc>
                <a:spcPct val="110000"/>
              </a:lnSpc>
              <a:spcBef>
                <a:spcPts val="1875"/>
              </a:spcBef>
              <a:spcAft>
                <a:spcPts val="450"/>
              </a:spcAft>
            </a:pPr>
            <a:r>
              <a:rPr lang="en-US" sz="1400" b="1" dirty="0"/>
              <a:t>Optimize Resource Utilization</a:t>
            </a:r>
          </a:p>
          <a:p>
            <a:pPr marL="0" lvl="1">
              <a:lnSpc>
                <a:spcPct val="110000"/>
              </a:lnSpc>
              <a:spcAft>
                <a:spcPts val="450"/>
              </a:spcAft>
            </a:pPr>
            <a:r>
              <a:rPr lang="en-US" sz="1400" dirty="0"/>
              <a:t>Transform reactive maintenance into strategic operations to achieve better patient outcomes.</a:t>
            </a:r>
          </a:p>
        </p:txBody>
      </p:sp>
      <p:sp>
        <p:nvSpPr>
          <p:cNvPr id="6" name="Title 5">
            <a:extLst>
              <a:ext uri="{FF2B5EF4-FFF2-40B4-BE49-F238E27FC236}">
                <a16:creationId xmlns:a16="http://schemas.microsoft.com/office/drawing/2014/main" id="{3E0C2D81-C410-567E-E0E7-E50C72E99D4F}"/>
              </a:ext>
            </a:extLst>
          </p:cNvPr>
          <p:cNvSpPr>
            <a:spLocks noGrp="1"/>
          </p:cNvSpPr>
          <p:nvPr>
            <p:ph type="title"/>
          </p:nvPr>
        </p:nvSpPr>
        <p:spPr>
          <a:xfrm>
            <a:off x="4046767" y="1268730"/>
            <a:ext cx="4677355" cy="857250"/>
          </a:xfrm>
        </p:spPr>
        <p:txBody>
          <a:bodyPr anchor="b">
            <a:normAutofit/>
          </a:bodyPr>
          <a:lstStyle/>
          <a:p>
            <a:r>
              <a:rPr lang="en-US"/>
              <a:t>Project Objective</a:t>
            </a:r>
          </a:p>
        </p:txBody>
      </p:sp>
      <p:sp>
        <p:nvSpPr>
          <p:cNvPr id="3" name="TextBox 2">
            <a:extLst>
              <a:ext uri="{FF2B5EF4-FFF2-40B4-BE49-F238E27FC236}">
                <a16:creationId xmlns:a16="http://schemas.microsoft.com/office/drawing/2014/main" id="{1D97756D-F252-C3EB-ACAF-01D389F199D9}"/>
              </a:ext>
            </a:extLst>
          </p:cNvPr>
          <p:cNvSpPr txBox="1"/>
          <p:nvPr/>
        </p:nvSpPr>
        <p:spPr>
          <a:xfrm>
            <a:off x="91440" y="-11043"/>
            <a:ext cx="457200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Project Overview</a:t>
            </a:r>
            <a:endParaRPr lang="en-US" dirty="0"/>
          </a:p>
        </p:txBody>
      </p:sp>
      <p:sp>
        <p:nvSpPr>
          <p:cNvPr id="2" name="Slide Number Placeholder 1">
            <a:extLst>
              <a:ext uri="{FF2B5EF4-FFF2-40B4-BE49-F238E27FC236}">
                <a16:creationId xmlns:a16="http://schemas.microsoft.com/office/drawing/2014/main" id="{698E59EE-A89C-AF6C-E8DE-E63268629EB2}"/>
              </a:ext>
            </a:extLst>
          </p:cNvPr>
          <p:cNvSpPr>
            <a:spLocks noGrp="1"/>
          </p:cNvSpPr>
          <p:nvPr>
            <p:ph type="sldNum" sz="quarter" idx="4"/>
          </p:nvPr>
        </p:nvSpPr>
        <p:spPr/>
        <p:txBody>
          <a:bodyPr/>
          <a:lstStyle/>
          <a:p>
            <a:fld id="{CC057153-B650-4DEB-B370-79DDCFDCE934}" type="slidenum">
              <a:rPr lang="en-US" smtClean="0"/>
              <a:pPr/>
              <a:t>4</a:t>
            </a:fld>
            <a:endParaRPr lang="en-US" dirty="0"/>
          </a:p>
        </p:txBody>
      </p:sp>
    </p:spTree>
    <p:extLst>
      <p:ext uri="{BB962C8B-B14F-4D97-AF65-F5344CB8AC3E}">
        <p14:creationId xmlns:p14="http://schemas.microsoft.com/office/powerpoint/2010/main" val="416126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Previous Works</a:t>
            </a:r>
          </a:p>
        </p:txBody>
      </p:sp>
      <p:graphicFrame>
        <p:nvGraphicFramePr>
          <p:cNvPr id="5" name="Content Placeholder 2">
            <a:extLst>
              <a:ext uri="{FF2B5EF4-FFF2-40B4-BE49-F238E27FC236}">
                <a16:creationId xmlns:a16="http://schemas.microsoft.com/office/drawing/2014/main" id="{A8B91F7F-D0F1-A15C-789C-8F0F01FA1590}"/>
              </a:ext>
            </a:extLst>
          </p:cNvPr>
          <p:cNvGraphicFramePr>
            <a:graphicFrameLocks noGrp="1"/>
          </p:cNvGraphicFramePr>
          <p:nvPr>
            <p:ph idx="1"/>
            <p:extLst>
              <p:ext uri="{D42A27DB-BD31-4B8C-83A1-F6EECF244321}">
                <p14:modId xmlns:p14="http://schemas.microsoft.com/office/powerpoint/2010/main" val="57635954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DD1E8997-64E7-BADD-E339-2D0ADBA855C3}"/>
              </a:ext>
            </a:extLst>
          </p:cNvPr>
          <p:cNvSpPr>
            <a:spLocks noGrp="1"/>
          </p:cNvSpPr>
          <p:nvPr>
            <p:ph type="sldNum" sz="quarter" idx="12"/>
          </p:nvPr>
        </p:nvSpPr>
        <p:spPr/>
        <p:txBody>
          <a:bodyPr/>
          <a:lstStyle/>
          <a:p>
            <a:fld id="{C1FF6DA9-008F-8B48-92A6-B652298478B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52901-C89B-0D41-4489-EC537A090C34}"/>
              </a:ext>
            </a:extLst>
          </p:cNvPr>
          <p:cNvSpPr>
            <a:spLocks noGrp="1"/>
          </p:cNvSpPr>
          <p:nvPr>
            <p:ph type="title"/>
          </p:nvPr>
        </p:nvSpPr>
        <p:spPr>
          <a:xfrm>
            <a:off x="891051" y="381935"/>
            <a:ext cx="3006438" cy="5974414"/>
          </a:xfrm>
        </p:spPr>
        <p:txBody>
          <a:bodyPr anchor="ctr">
            <a:normAutofit/>
          </a:bodyPr>
          <a:lstStyle/>
          <a:p>
            <a:pPr>
              <a:lnSpc>
                <a:spcPct val="90000"/>
              </a:lnSpc>
            </a:pPr>
            <a:r>
              <a:rPr lang="en-US" sz="3900">
                <a:solidFill>
                  <a:srgbClr val="FFFFFF"/>
                </a:solidFill>
              </a:rPr>
              <a:t>Simbo.ai – AI-Driven Predictive Maintenance in Healthcare</a:t>
            </a:r>
            <a:br>
              <a:rPr lang="en-US" sz="3900">
                <a:solidFill>
                  <a:srgbClr val="FFFFFF"/>
                </a:solidFill>
              </a:rPr>
            </a:br>
            <a:r>
              <a:rPr lang="en-US" sz="3900">
                <a:solidFill>
                  <a:srgbClr val="FFFFFF"/>
                </a:solidFill>
              </a:rPr>
              <a:t>Simbo.ai’s blog and research highlight:</a:t>
            </a:r>
            <a:br>
              <a:rPr lang="en-US" sz="3900">
                <a:solidFill>
                  <a:srgbClr val="FFFFFF"/>
                </a:solidFill>
              </a:rPr>
            </a:br>
            <a:endParaRPr lang="en-US" sz="3900">
              <a:solidFill>
                <a:srgbClr val="FFFFFF"/>
              </a:solidFill>
            </a:endParaRPr>
          </a:p>
        </p:txBody>
      </p:sp>
      <p:grpSp>
        <p:nvGrpSpPr>
          <p:cNvPr id="13" name="Group 1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420" y="554152"/>
            <a:ext cx="430632" cy="1075866"/>
            <a:chOff x="613892"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3F171525-C2FA-118E-57A5-C085ED12E0B7}"/>
              </a:ext>
            </a:extLst>
          </p:cNvPr>
          <p:cNvSpPr>
            <a:spLocks noGrp="1"/>
          </p:cNvSpPr>
          <p:nvPr>
            <p:ph idx="1"/>
          </p:nvPr>
        </p:nvSpPr>
        <p:spPr>
          <a:xfrm>
            <a:off x="4722924" y="518400"/>
            <a:ext cx="3578706" cy="5837949"/>
          </a:xfrm>
        </p:spPr>
        <p:txBody>
          <a:bodyPr anchor="ctr">
            <a:normAutofit/>
          </a:bodyPr>
          <a:lstStyle/>
          <a:p>
            <a:pPr>
              <a:lnSpc>
                <a:spcPct val="90000"/>
              </a:lnSpc>
            </a:pPr>
            <a:endParaRPr lang="en-US" sz="1700">
              <a:solidFill>
                <a:schemeClr val="tx1">
                  <a:alpha val="80000"/>
                </a:schemeClr>
              </a:solidFill>
            </a:endParaRPr>
          </a:p>
          <a:p>
            <a:pPr marL="0" indent="0">
              <a:lnSpc>
                <a:spcPct val="90000"/>
              </a:lnSpc>
              <a:buNone/>
            </a:pPr>
            <a:endParaRPr lang="en-US" sz="1700">
              <a:solidFill>
                <a:schemeClr val="tx1">
                  <a:alpha val="80000"/>
                </a:schemeClr>
              </a:solidFill>
            </a:endParaRPr>
          </a:p>
          <a:p>
            <a:pPr>
              <a:lnSpc>
                <a:spcPct val="90000"/>
              </a:lnSpc>
            </a:pPr>
            <a:r>
              <a:rPr lang="en-US" sz="1700">
                <a:solidFill>
                  <a:schemeClr val="tx1">
                    <a:alpha val="80000"/>
                  </a:schemeClr>
                </a:solidFill>
              </a:rPr>
              <a:t>70% fewer equipment breakdowns</a:t>
            </a:r>
          </a:p>
          <a:p>
            <a:pPr>
              <a:lnSpc>
                <a:spcPct val="90000"/>
              </a:lnSpc>
            </a:pPr>
            <a:r>
              <a:rPr lang="en-US" sz="1700">
                <a:solidFill>
                  <a:schemeClr val="tx1">
                    <a:alpha val="80000"/>
                  </a:schemeClr>
                </a:solidFill>
              </a:rPr>
              <a:t>30–50% reduction in unplanned downtime</a:t>
            </a:r>
          </a:p>
          <a:p>
            <a:pPr>
              <a:lnSpc>
                <a:spcPct val="90000"/>
              </a:lnSpc>
            </a:pPr>
            <a:r>
              <a:rPr lang="en-US" sz="1700">
                <a:solidFill>
                  <a:schemeClr val="tx1">
                    <a:alpha val="80000"/>
                  </a:schemeClr>
                </a:solidFill>
              </a:rPr>
              <a:t>20–40% longer equipment lifespan</a:t>
            </a:r>
          </a:p>
          <a:p>
            <a:pPr>
              <a:lnSpc>
                <a:spcPct val="90000"/>
              </a:lnSpc>
            </a:pPr>
            <a:r>
              <a:rPr lang="en-US" sz="1700">
                <a:solidFill>
                  <a:schemeClr val="tx1">
                    <a:alpha val="80000"/>
                  </a:schemeClr>
                </a:solidFill>
              </a:rPr>
              <a:t>25% lower maintenance costs</a:t>
            </a:r>
          </a:p>
          <a:p>
            <a:pPr>
              <a:lnSpc>
                <a:spcPct val="90000"/>
              </a:lnSpc>
            </a:pPr>
            <a:r>
              <a:rPr lang="en-US" sz="1700">
                <a:solidFill>
                  <a:schemeClr val="tx1">
                    <a:alpha val="80000"/>
                  </a:schemeClr>
                </a:solidFill>
              </a:rPr>
              <a:t>Their AI models use real-time sensor data and historical maintenance logs to predict failures with over 85% accuracy, enabling condition-based maintenance 2.</a:t>
            </a:r>
          </a:p>
          <a:p>
            <a:pPr>
              <a:lnSpc>
                <a:spcPct val="90000"/>
              </a:lnSpc>
            </a:pPr>
            <a:endParaRPr lang="en-US" sz="1700">
              <a:solidFill>
                <a:schemeClr val="tx1">
                  <a:alpha val="80000"/>
                </a:schemeClr>
              </a:solidFill>
            </a:endParaRPr>
          </a:p>
          <a:p>
            <a:pPr>
              <a:lnSpc>
                <a:spcPct val="90000"/>
              </a:lnSpc>
            </a:pPr>
            <a:r>
              <a:rPr lang="en-US" sz="1700">
                <a:solidFill>
                  <a:schemeClr val="tx1">
                    <a:alpha val="80000"/>
                  </a:schemeClr>
                </a:solidFill>
              </a:rPr>
              <a:t>🔗 Explore Simbo.ai’s insights-</a:t>
            </a:r>
            <a:r>
              <a:rPr lang="en-US" sz="1700">
                <a:solidFill>
                  <a:schemeClr val="tx1">
                    <a:alpha val="80000"/>
                  </a:schemeClr>
                </a:solidFill>
                <a:hlinkClick r:id="rId2"/>
              </a:rPr>
              <a:t>Exploring Predictive Maintenance in Healthcare: How AI Can Revolutionize Equipment Management and Reliability | Simbo AI - Blogs</a:t>
            </a:r>
            <a:endParaRPr lang="en-US" sz="1700">
              <a:solidFill>
                <a:schemeClr val="tx1">
                  <a:alpha val="80000"/>
                </a:schemeClr>
              </a:solidFill>
            </a:endParaRPr>
          </a:p>
          <a:p>
            <a:pPr>
              <a:lnSpc>
                <a:spcPct val="90000"/>
              </a:lnSpc>
            </a:pPr>
            <a:endParaRPr lang="en-US" sz="1700">
              <a:solidFill>
                <a:schemeClr val="tx1">
                  <a:alpha val="80000"/>
                </a:schemeClr>
              </a:solidFill>
            </a:endParaRPr>
          </a:p>
          <a:p>
            <a:pPr>
              <a:lnSpc>
                <a:spcPct val="90000"/>
              </a:lnSpc>
            </a:pPr>
            <a:r>
              <a:rPr lang="en-US" sz="1700">
                <a:solidFill>
                  <a:schemeClr val="tx1">
                    <a:alpha val="80000"/>
                  </a:schemeClr>
                </a:solidFill>
              </a:rPr>
              <a:t>🔹</a:t>
            </a:r>
          </a:p>
          <a:p>
            <a:pPr>
              <a:lnSpc>
                <a:spcPct val="90000"/>
              </a:lnSpc>
            </a:pPr>
            <a:endParaRPr lang="en-US" sz="1700">
              <a:solidFill>
                <a:schemeClr val="tx1">
                  <a:alpha val="80000"/>
                </a:schemeClr>
              </a:solidFill>
            </a:endParaRPr>
          </a:p>
        </p:txBody>
      </p:sp>
      <p:sp>
        <p:nvSpPr>
          <p:cNvPr id="4" name="Slide Number Placeholder 3">
            <a:extLst>
              <a:ext uri="{FF2B5EF4-FFF2-40B4-BE49-F238E27FC236}">
                <a16:creationId xmlns:a16="http://schemas.microsoft.com/office/drawing/2014/main" id="{64F95C51-D5CD-E88B-38E9-75750BDD49C0}"/>
              </a:ext>
            </a:extLst>
          </p:cNvPr>
          <p:cNvSpPr>
            <a:spLocks noGrp="1"/>
          </p:cNvSpPr>
          <p:nvPr>
            <p:ph type="sldNum" sz="quarter" idx="12"/>
          </p:nvPr>
        </p:nvSpPr>
        <p:spPr>
          <a:xfrm>
            <a:off x="6457950" y="6356350"/>
            <a:ext cx="2057400" cy="365125"/>
          </a:xfrm>
        </p:spPr>
        <p:txBody>
          <a:bodyPr>
            <a:normAutofit/>
          </a:bodyPr>
          <a:lstStyle/>
          <a:p>
            <a:pPr>
              <a:spcAft>
                <a:spcPts val="600"/>
              </a:spcAft>
            </a:pPr>
            <a:fld id="{C1FF6DA9-008F-8B48-92A6-B652298478BF}" type="slidenum">
              <a:rPr lang="en-US">
                <a:solidFill>
                  <a:schemeClr val="tx1">
                    <a:alpha val="60000"/>
                  </a:schemeClr>
                </a:solidFill>
              </a:rPr>
              <a:pPr>
                <a:spcAft>
                  <a:spcPts val="600"/>
                </a:spcAft>
              </a:pPr>
              <a:t>6</a:t>
            </a:fld>
            <a:endParaRPr lang="en-US">
              <a:solidFill>
                <a:schemeClr val="tx1">
                  <a:alpha val="60000"/>
                </a:schemeClr>
              </a:solidFill>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33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223CC-0E5F-250F-D499-28E57B4CA6C0}"/>
              </a:ext>
            </a:extLst>
          </p:cNvPr>
          <p:cNvSpPr>
            <a:spLocks noGrp="1"/>
          </p:cNvSpPr>
          <p:nvPr>
            <p:ph type="title"/>
          </p:nvPr>
        </p:nvSpPr>
        <p:spPr>
          <a:xfrm>
            <a:off x="3415299" y="548464"/>
            <a:ext cx="5098906" cy="1675623"/>
          </a:xfrm>
        </p:spPr>
        <p:txBody>
          <a:bodyPr anchor="b">
            <a:normAutofit/>
          </a:bodyPr>
          <a:lstStyle/>
          <a:p>
            <a:pPr>
              <a:lnSpc>
                <a:spcPct val="90000"/>
              </a:lnSpc>
            </a:pPr>
            <a:r>
              <a:rPr lang="en-US" sz="2700"/>
              <a:t>🔹  Deloitte – Predictive Maintenance in Healthcare and Industry</a:t>
            </a:r>
            <a:br>
              <a:rPr lang="en-US" sz="2700"/>
            </a:br>
            <a:endParaRPr lang="en-US" sz="2700"/>
          </a:p>
        </p:txBody>
      </p:sp>
      <p:pic>
        <p:nvPicPr>
          <p:cNvPr id="7" name="Picture 6">
            <a:extLst>
              <a:ext uri="{FF2B5EF4-FFF2-40B4-BE49-F238E27FC236}">
                <a16:creationId xmlns:a16="http://schemas.microsoft.com/office/drawing/2014/main" id="{0B14DBD9-816E-EDB9-2D5C-299C72C4F5E1}"/>
              </a:ext>
            </a:extLst>
          </p:cNvPr>
          <p:cNvPicPr>
            <a:picLocks noChangeAspect="1"/>
          </p:cNvPicPr>
          <p:nvPr/>
        </p:nvPicPr>
        <p:blipFill>
          <a:blip r:embed="rId3"/>
          <a:srcRect l="34661" r="34705" b="-1"/>
          <a:stretch>
            <a:fillRect/>
          </a:stretch>
        </p:blipFill>
        <p:spPr>
          <a:xfrm>
            <a:off x="20" y="10"/>
            <a:ext cx="3147352" cy="6857990"/>
          </a:xfrm>
          <a:prstGeom prst="rect">
            <a:avLst/>
          </a:prstGeom>
          <a:effectLst/>
        </p:spPr>
      </p:pic>
      <p:sp>
        <p:nvSpPr>
          <p:cNvPr id="4" name="Slide Number Placeholder 3">
            <a:extLst>
              <a:ext uri="{FF2B5EF4-FFF2-40B4-BE49-F238E27FC236}">
                <a16:creationId xmlns:a16="http://schemas.microsoft.com/office/drawing/2014/main" id="{8E97B421-2881-C2B6-6FC4-5857B4FE82FC}"/>
              </a:ext>
            </a:extLst>
          </p:cNvPr>
          <p:cNvSpPr>
            <a:spLocks noGrp="1"/>
          </p:cNvSpPr>
          <p:nvPr>
            <p:ph type="sldNum" sz="quarter" idx="12"/>
          </p:nvPr>
        </p:nvSpPr>
        <p:spPr>
          <a:xfrm>
            <a:off x="6895264" y="6356350"/>
            <a:ext cx="1620086" cy="365125"/>
          </a:xfrm>
        </p:spPr>
        <p:txBody>
          <a:bodyPr>
            <a:normAutofit/>
          </a:bodyPr>
          <a:lstStyle/>
          <a:p>
            <a:pPr>
              <a:spcAft>
                <a:spcPts val="600"/>
              </a:spcAft>
            </a:pPr>
            <a:fld id="{C1FF6DA9-008F-8B48-92A6-B652298478BF}" type="slidenum">
              <a:rPr lang="en-US"/>
              <a:pPr>
                <a:spcAft>
                  <a:spcPts val="600"/>
                </a:spcAft>
              </a:pPr>
              <a:t>7</a:t>
            </a:fld>
            <a:endParaRPr lang="en-US"/>
          </a:p>
        </p:txBody>
      </p:sp>
      <p:graphicFrame>
        <p:nvGraphicFramePr>
          <p:cNvPr id="6" name="Content Placeholder 2">
            <a:extLst>
              <a:ext uri="{FF2B5EF4-FFF2-40B4-BE49-F238E27FC236}">
                <a16:creationId xmlns:a16="http://schemas.microsoft.com/office/drawing/2014/main" id="{46458F6D-0A6A-239D-9A01-13297EDB6B3F}"/>
              </a:ext>
            </a:extLst>
          </p:cNvPr>
          <p:cNvGraphicFramePr>
            <a:graphicFrameLocks noGrp="1"/>
          </p:cNvGraphicFramePr>
          <p:nvPr>
            <p:ph idx="1"/>
            <p:extLst>
              <p:ext uri="{D42A27DB-BD31-4B8C-83A1-F6EECF244321}">
                <p14:modId xmlns:p14="http://schemas.microsoft.com/office/powerpoint/2010/main" val="610830614"/>
              </p:ext>
            </p:extLst>
          </p:nvPr>
        </p:nvGraphicFramePr>
        <p:xfrm>
          <a:off x="3415300" y="2409830"/>
          <a:ext cx="5098904" cy="3705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017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2223" y="554152"/>
            <a:ext cx="4306642"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can of a human brain in a neurology clinic">
            <a:extLst>
              <a:ext uri="{FF2B5EF4-FFF2-40B4-BE49-F238E27FC236}">
                <a16:creationId xmlns:a16="http://schemas.microsoft.com/office/drawing/2014/main" id="{81FD2640-7D76-A108-B7C7-37B6607BD42D}"/>
              </a:ext>
            </a:extLst>
          </p:cNvPr>
          <p:cNvPicPr>
            <a:picLocks noChangeAspect="1"/>
          </p:cNvPicPr>
          <p:nvPr/>
        </p:nvPicPr>
        <p:blipFill>
          <a:blip r:embed="rId2"/>
          <a:srcRect l="43749" r="2" b="2"/>
          <a:stretch>
            <a:fillRect/>
          </a:stretch>
        </p:blipFill>
        <p:spPr>
          <a:xfrm>
            <a:off x="379063" y="554151"/>
            <a:ext cx="4306642"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17" y="703679"/>
            <a:ext cx="128636"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064" y="1562696"/>
            <a:ext cx="118159"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C6BD87A-AD38-BB43-2570-FB47C0BAF53A}"/>
              </a:ext>
            </a:extLst>
          </p:cNvPr>
          <p:cNvSpPr txBox="1"/>
          <p:nvPr/>
        </p:nvSpPr>
        <p:spPr>
          <a:xfrm>
            <a:off x="4572000" y="880157"/>
            <a:ext cx="4642454" cy="2913872"/>
          </a:xfrm>
          <a:prstGeom prst="rect">
            <a:avLst/>
          </a:prstGeom>
        </p:spPr>
        <p:txBody>
          <a:bodyPr vert="horz" lIns="91440" tIns="45720" rIns="91440" bIns="45720" rtlCol="0" anchor="t">
            <a:noAutofit/>
          </a:bodyPr>
          <a:lstStyle/>
          <a:p>
            <a:pPr marR="0" lvl="0" defTabSz="914400" fontAlgn="auto">
              <a:lnSpc>
                <a:spcPct val="90000"/>
              </a:lnSpc>
              <a:spcBef>
                <a:spcPts val="0"/>
              </a:spcBef>
              <a:spcAft>
                <a:spcPts val="600"/>
              </a:spcAft>
              <a:buClrTx/>
              <a:buSzTx/>
              <a:tabLst/>
              <a:defRPr/>
            </a:pPr>
            <a:r>
              <a:rPr kumimoji="0" lang="en-US" sz="2000" b="0" i="0" u="none" strike="noStrike" cap="none" spc="0" normalizeH="0" baseline="0" noProof="0" dirty="0">
                <a:ln>
                  <a:noFill/>
                </a:ln>
                <a:solidFill>
                  <a:schemeClr val="tx1">
                    <a:alpha val="80000"/>
                  </a:schemeClr>
                </a:solidFill>
                <a:effectLst/>
                <a:uLnTx/>
                <a:uFillTx/>
              </a:rPr>
              <a:t>GE Healthcare – </a:t>
            </a:r>
            <a:r>
              <a:rPr kumimoji="0" lang="en-US" sz="2000" b="0" i="0" u="none" strike="noStrike" cap="none" spc="0" normalizeH="0" baseline="0" noProof="0" dirty="0" err="1">
                <a:ln>
                  <a:noFill/>
                </a:ln>
                <a:solidFill>
                  <a:schemeClr val="tx1">
                    <a:alpha val="80000"/>
                  </a:schemeClr>
                </a:solidFill>
                <a:effectLst/>
                <a:uLnTx/>
                <a:uFillTx/>
              </a:rPr>
              <a:t>OnWatch</a:t>
            </a:r>
            <a:r>
              <a:rPr kumimoji="0" lang="en-US" sz="2000" b="0" i="0" u="none" strike="noStrike" cap="none" spc="0" normalizeH="0" baseline="0" noProof="0" dirty="0">
                <a:ln>
                  <a:noFill/>
                </a:ln>
                <a:solidFill>
                  <a:schemeClr val="tx1">
                    <a:alpha val="80000"/>
                  </a:schemeClr>
                </a:solidFill>
                <a:effectLst/>
                <a:uLnTx/>
                <a:uFillTx/>
              </a:rPr>
              <a:t> Predict for MRI</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GE Healthcare’s </a:t>
            </a:r>
            <a:r>
              <a:rPr kumimoji="0" lang="en-US" sz="2000" b="0" i="0" u="none" strike="noStrike" cap="none" spc="0" normalizeH="0" baseline="0" noProof="0" dirty="0" err="1">
                <a:ln>
                  <a:noFill/>
                </a:ln>
                <a:solidFill>
                  <a:schemeClr val="tx1">
                    <a:alpha val="80000"/>
                  </a:schemeClr>
                </a:solidFill>
                <a:effectLst/>
                <a:uLnTx/>
                <a:uFillTx/>
              </a:rPr>
              <a:t>OnWatch</a:t>
            </a:r>
            <a:r>
              <a:rPr kumimoji="0" lang="en-US" sz="2000" b="0" i="0" u="none" strike="noStrike" cap="none" spc="0" normalizeH="0" baseline="0" noProof="0" dirty="0">
                <a:ln>
                  <a:noFill/>
                </a:ln>
                <a:solidFill>
                  <a:schemeClr val="tx1">
                    <a:alpha val="80000"/>
                  </a:schemeClr>
                </a:solidFill>
                <a:effectLst/>
                <a:uLnTx/>
                <a:uFillTx/>
              </a:rPr>
              <a:t> Predict system uses digital twins and AI to:</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Increase MRI uptime by 4.5 days/year</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Reduce unplanned downtime by up to 40%</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Cut customer-initiated service requests by 35%</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This solution is already deployed in over 1,500 MRI installations and is expanding to other imaging modalities 4.</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a:p>
            <a:pPr lvl="0" indent="-228600" defTabSz="914400">
              <a:lnSpc>
                <a:spcPct val="90000"/>
              </a:lnSpc>
              <a:spcAft>
                <a:spcPts val="600"/>
              </a:spcAft>
              <a:buFont typeface="Arial" panose="020B0604020202020204" pitchFamily="34" charset="0"/>
              <a:buChar char="•"/>
              <a:defRPr/>
            </a:pPr>
            <a:r>
              <a:rPr kumimoji="0" lang="en-US" sz="2000" b="0" i="0" u="none" strike="noStrike" cap="none" spc="0" normalizeH="0" baseline="0" noProof="0" dirty="0">
                <a:ln>
                  <a:noFill/>
                </a:ln>
                <a:solidFill>
                  <a:schemeClr val="tx1">
                    <a:alpha val="80000"/>
                  </a:schemeClr>
                </a:solidFill>
                <a:effectLst/>
                <a:uLnTx/>
                <a:uFillTx/>
              </a:rPr>
              <a:t>🔗 Read GE Healthcare’s article-</a:t>
            </a:r>
            <a:r>
              <a:rPr lang="en-US" sz="2000" dirty="0">
                <a:solidFill>
                  <a:schemeClr val="tx1">
                    <a:alpha val="80000"/>
                  </a:schemeClr>
                </a:solidFill>
                <a:hlinkClick r:id="rId3"/>
              </a:rPr>
              <a:t>Title: Beyond Downtime: Redefining Predictive | GE HealthCare (United States)</a:t>
            </a:r>
            <a:endParaRPr kumimoji="0" lang="en-US" sz="2000" b="0" i="0" u="none" strike="noStrike" cap="none" spc="0" normalizeH="0" baseline="0" noProof="0" dirty="0">
              <a:ln>
                <a:noFill/>
              </a:ln>
              <a:solidFill>
                <a:schemeClr val="tx1">
                  <a:alpha val="8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0611" y="5775082"/>
            <a:ext cx="84320"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Slide Number Placeholder 1">
            <a:extLst>
              <a:ext uri="{FF2B5EF4-FFF2-40B4-BE49-F238E27FC236}">
                <a16:creationId xmlns:a16="http://schemas.microsoft.com/office/drawing/2014/main" id="{A14EDB6C-A152-9DF7-9732-AE3EB30C6C4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defRPr/>
            </a:pPr>
            <a:fld id="{C1FF6DA9-008F-8B48-92A6-B652298478BF}" type="slidenum">
              <a:rPr lang="en-US">
                <a:solidFill>
                  <a:schemeClr val="tx1">
                    <a:alpha val="60000"/>
                  </a:schemeClr>
                </a:solidFill>
                <a:latin typeface="Calibri" panose="020F0502020204030204"/>
              </a:rPr>
              <a:pPr defTabSz="914400">
                <a:spcAft>
                  <a:spcPts val="600"/>
                </a:spcAft>
                <a:defRPr/>
              </a:pPr>
              <a:t>8</a:t>
            </a:fld>
            <a:endParaRPr lang="en-US">
              <a:solidFill>
                <a:schemeClr val="tx1">
                  <a:alpha val="60000"/>
                </a:schemeClr>
              </a:solidFill>
              <a:latin typeface="Calibri" panose="020F0502020204030204"/>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77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874B-88E5-EA6D-4415-2E98619AC130}"/>
              </a:ext>
            </a:extLst>
          </p:cNvPr>
          <p:cNvSpPr>
            <a:spLocks noGrp="1"/>
          </p:cNvSpPr>
          <p:nvPr>
            <p:ph type="title"/>
          </p:nvPr>
        </p:nvSpPr>
        <p:spPr/>
        <p:txBody>
          <a:bodyPr>
            <a:normAutofit fontScale="90000"/>
          </a:bodyPr>
          <a:lstStyle/>
          <a:p>
            <a:r>
              <a:rPr lang="en-US" dirty="0" err="1"/>
              <a:t>LLumin</a:t>
            </a:r>
            <a:r>
              <a:rPr lang="en-US" dirty="0"/>
              <a:t> – CMMS+ Predictive Maintenance Case Studies</a:t>
            </a:r>
            <a:br>
              <a:rPr lang="en-US" dirty="0"/>
            </a:br>
            <a:endParaRPr lang="en-US" dirty="0"/>
          </a:p>
        </p:txBody>
      </p:sp>
      <p:sp>
        <p:nvSpPr>
          <p:cNvPr id="5" name="Text Placeholder 4">
            <a:extLst>
              <a:ext uri="{FF2B5EF4-FFF2-40B4-BE49-F238E27FC236}">
                <a16:creationId xmlns:a16="http://schemas.microsoft.com/office/drawing/2014/main" id="{73D0F365-1109-A8FC-8106-408527C38BCA}"/>
              </a:ext>
            </a:extLst>
          </p:cNvPr>
          <p:cNvSpPr>
            <a:spLocks noGrp="1"/>
          </p:cNvSpPr>
          <p:nvPr>
            <p:ph type="body" sz="quarter" idx="3"/>
          </p:nvPr>
        </p:nvSpPr>
        <p:spPr/>
        <p:txBody>
          <a:bodyPr>
            <a:normAutofit/>
          </a:bodyPr>
          <a:lstStyle/>
          <a:p>
            <a:endParaRPr lang="en-US"/>
          </a:p>
        </p:txBody>
      </p:sp>
      <p:graphicFrame>
        <p:nvGraphicFramePr>
          <p:cNvPr id="9" name="Content Placeholder 5">
            <a:extLst>
              <a:ext uri="{FF2B5EF4-FFF2-40B4-BE49-F238E27FC236}">
                <a16:creationId xmlns:a16="http://schemas.microsoft.com/office/drawing/2014/main" id="{33B0F1AC-37D9-FFE6-3C7C-B9ABB83D7677}"/>
              </a:ext>
            </a:extLst>
          </p:cNvPr>
          <p:cNvGraphicFramePr>
            <a:graphicFrameLocks noGrp="1"/>
          </p:cNvGraphicFramePr>
          <p:nvPr>
            <p:ph sz="quarter" idx="4"/>
          </p:nvPr>
        </p:nvGraphicFramePr>
        <p:xfrm>
          <a:off x="2240281" y="2292349"/>
          <a:ext cx="6446520" cy="3833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4E66795D-2383-9979-780B-50D0AD8C5EA3}"/>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2600885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420</TotalTime>
  <Words>2441</Words>
  <Application>Microsoft Office PowerPoint</Application>
  <PresentationFormat>On-screen Show (4:3)</PresentationFormat>
  <Paragraphs>236</Paragraphs>
  <Slides>18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Calibri</vt:lpstr>
      <vt:lpstr>Office Theme</vt:lpstr>
      <vt:lpstr>Big Data Project Proposal</vt:lpstr>
      <vt:lpstr>Project Topic</vt:lpstr>
      <vt:lpstr>Problem Statement</vt:lpstr>
      <vt:lpstr>Project Objective</vt:lpstr>
      <vt:lpstr>Previous Works</vt:lpstr>
      <vt:lpstr>Simbo.ai – AI-Driven Predictive Maintenance in Healthcare Simbo.ai’s blog and research highlight: </vt:lpstr>
      <vt:lpstr>🔹  Deloitte – Predictive Maintenance in Healthcare and Industry </vt:lpstr>
      <vt:lpstr>PowerPoint Presentation</vt:lpstr>
      <vt:lpstr>LLumin – CMMS+ Predictive Maintenance Case Studies </vt:lpstr>
      <vt:lpstr>Gap Analysis</vt:lpstr>
      <vt:lpstr>Big Data Analytics Use Cases</vt:lpstr>
      <vt:lpstr> Data Source   </vt:lpstr>
      <vt:lpstr>Proposed Work</vt:lpstr>
      <vt:lpstr>Tools &amp; Requirements</vt:lpstr>
      <vt:lpstr>Data Sources</vt:lpstr>
      <vt:lpstr>Implementation Steps</vt:lpstr>
      <vt:lpstr>Expected Impact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Kader, Md</dc:creator>
  <cp:keywords/>
  <dc:description>generated using python-pptx</dc:description>
  <cp:lastModifiedBy>Kader, Md</cp:lastModifiedBy>
  <cp:revision>12</cp:revision>
  <dcterms:created xsi:type="dcterms:W3CDTF">2013-01-27T09:14:16Z</dcterms:created>
  <dcterms:modified xsi:type="dcterms:W3CDTF">2025-08-30T09:12:12Z</dcterms:modified>
  <cp:category/>
</cp:coreProperties>
</file>